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9" r:id="rId4"/>
    <p:sldId id="260" r:id="rId5"/>
    <p:sldId id="273" r:id="rId6"/>
    <p:sldId id="271" r:id="rId7"/>
    <p:sldId id="276" r:id="rId8"/>
    <p:sldId id="278" r:id="rId9"/>
    <p:sldId id="279" r:id="rId10"/>
    <p:sldId id="280" r:id="rId11"/>
    <p:sldId id="281" r:id="rId12"/>
    <p:sldId id="282" r:id="rId13"/>
    <p:sldId id="28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EC340-3649-4233-90BA-A6388D6E1833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D5A1B-E4E7-4D8C-8D66-CA6DB321F5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2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0F9F3-5282-4DA4-A259-EB2F08C379FA}" type="slidenum">
              <a:rPr lang="vi-VN"/>
              <a:pPr/>
              <a:t>2</a:t>
            </a:fld>
            <a:endParaRPr lang="vi-VN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16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3557EA-39BF-4BCC-9941-5EDC4F680B93}" type="slidenum">
              <a:rPr lang="vi-VN"/>
              <a:pPr/>
              <a:t>3</a:t>
            </a:fld>
            <a:endParaRPr lang="vi-VN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71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7B6BE3-6F78-4609-A0DF-D0947D790CC8}" type="slidenum">
              <a:rPr lang="vi-VN"/>
              <a:pPr/>
              <a:t>6</a:t>
            </a:fld>
            <a:endParaRPr lang="vi-VN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93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7C5426-6B0E-4B66-A325-5E572A9E0C96}" type="slidenum">
              <a:rPr lang="vi-VN"/>
              <a:pPr/>
              <a:t>7</a:t>
            </a:fld>
            <a:endParaRPr lang="vi-VN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63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DC7D206-3E02-4A42-9737-7EB2FFDCFA07}" type="slidenum">
              <a:rPr lang="vi-VN"/>
              <a:pPr/>
              <a:t>9</a:t>
            </a:fld>
            <a:endParaRPr lang="vi-VN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35970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4B71BB2-5F11-4211-9538-0F73F4D54573}" type="slidenum">
              <a:rPr lang="vi-VN"/>
              <a:pPr/>
              <a:t>10</a:t>
            </a:fld>
            <a:endParaRPr lang="vi-VN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7275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315C235-3C89-47F6-B1C7-3E9D7741155F}" type="slidenum">
              <a:rPr lang="vi-VN"/>
              <a:pPr/>
              <a:t>11</a:t>
            </a:fld>
            <a:endParaRPr lang="vi-VN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4199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280C5C-37E7-47AF-9E96-BAA9E01734DC}" type="slidenum">
              <a:rPr lang="vi-VN"/>
              <a:pPr/>
              <a:t>12</a:t>
            </a:fld>
            <a:endParaRPr lang="vi-VN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7959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B9622A-96A2-4F64-907A-9090BA99FB92}" type="slidenum">
              <a:rPr lang="vi-VN"/>
              <a:pPr/>
              <a:t>13</a:t>
            </a:fld>
            <a:endParaRPr lang="vi-VN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9315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D85E-A77E-4961-9121-1AEAE6F6471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2C1D-926F-4570-887F-8F26E733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D85E-A77E-4961-9121-1AEAE6F6471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2C1D-926F-4570-887F-8F26E733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D85E-A77E-4961-9121-1AEAE6F6471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2C1D-926F-4570-887F-8F26E733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CFFC87F-1DE5-41F1-80B5-396FCF1C8C5D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D85E-A77E-4961-9121-1AEAE6F6471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2C1D-926F-4570-887F-8F26E733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D85E-A77E-4961-9121-1AEAE6F6471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2C1D-926F-4570-887F-8F26E733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D85E-A77E-4961-9121-1AEAE6F6471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2C1D-926F-4570-887F-8F26E733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D85E-A77E-4961-9121-1AEAE6F6471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2C1D-926F-4570-887F-8F26E733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D85E-A77E-4961-9121-1AEAE6F6471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2C1D-926F-4570-887F-8F26E733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D85E-A77E-4961-9121-1AEAE6F6471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2C1D-926F-4570-887F-8F26E733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D85E-A77E-4961-9121-1AEAE6F6471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2C1D-926F-4570-887F-8F26E733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7D85E-A77E-4961-9121-1AEAE6F6471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2C1D-926F-4570-887F-8F26E733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7D85E-A77E-4961-9121-1AEAE6F64715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F2C1D-926F-4570-887F-8F26E733B4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tải xuống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2400" y="6172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GV: </a:t>
            </a:r>
            <a:r>
              <a:rPr lang="en-US" dirty="0" err="1" smtClean="0"/>
              <a:t>Lê</a:t>
            </a:r>
            <a:r>
              <a:rPr lang="en-US" dirty="0" smtClean="0"/>
              <a:t> </a:t>
            </a:r>
            <a:r>
              <a:rPr lang="en-US" dirty="0" err="1" smtClean="0"/>
              <a:t>Ngọc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900113" y="4391025"/>
            <a:ext cx="7207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4572000" y="2951163"/>
            <a:ext cx="7207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0" y="1558925"/>
            <a:ext cx="70104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CC00"/>
                    </a:gs>
                    <a:gs pos="50000">
                      <a:schemeClr val="bg1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r>
              <a:rPr lang="vi-VN" sz="2800" dirty="0">
                <a:latin typeface="Arial" panose="020B0604020202020204" pitchFamily="34" charset="0"/>
              </a:rPr>
              <a:t>Bài tập </a:t>
            </a:r>
            <a:r>
              <a:rPr lang="en-US" sz="2800" dirty="0">
                <a:latin typeface="Arial" panose="020B0604020202020204" pitchFamily="34" charset="0"/>
              </a:rPr>
              <a:t>2</a:t>
            </a:r>
            <a:r>
              <a:rPr lang="vi-VN" sz="2800" dirty="0">
                <a:latin typeface="Arial" panose="020B0604020202020204" pitchFamily="34" charset="0"/>
              </a:rPr>
              <a:t>: </a:t>
            </a:r>
            <a:r>
              <a:rPr lang="en-US" sz="2800" dirty="0">
                <a:latin typeface="Arial" panose="020B0604020202020204" pitchFamily="34" charset="0"/>
              </a:rPr>
              <a:t>a) </a:t>
            </a:r>
            <a:r>
              <a:rPr lang="vi-VN" sz="2800" dirty="0">
                <a:latin typeface="Arial" panose="020B0604020202020204" pitchFamily="34" charset="0"/>
              </a:rPr>
              <a:t>Viết vào chỗ chấm </a:t>
            </a:r>
            <a:r>
              <a:rPr lang="en-US" sz="2800" dirty="0">
                <a:latin typeface="Arial" panose="020B0604020202020204" pitchFamily="34" charset="0"/>
              </a:rPr>
              <a:t>(</a:t>
            </a:r>
            <a:r>
              <a:rPr lang="vi-VN" sz="2800" dirty="0">
                <a:latin typeface="Arial" panose="020B0604020202020204" pitchFamily="34" charset="0"/>
              </a:rPr>
              <a:t>theo mẫu</a:t>
            </a:r>
            <a:r>
              <a:rPr lang="en-US" sz="2800" dirty="0">
                <a:latin typeface="Arial" panose="020B0604020202020204" pitchFamily="34" charset="0"/>
              </a:rPr>
              <a:t>):</a:t>
            </a:r>
            <a:r>
              <a:rPr lang="vi-VN" sz="28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2590800"/>
            <a:ext cx="4427538" cy="3097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538163" y="5184775"/>
            <a:ext cx="7207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imes New Roman" pitchFamily="18" charset="0"/>
              </a:rPr>
              <a:t>A</a:t>
            </a:r>
            <a:endParaRPr lang="vi-VN" sz="1800">
              <a:latin typeface="Times New Roman" pitchFamily="18" charset="0"/>
            </a:endParaRPr>
          </a:p>
        </p:txBody>
      </p:sp>
      <p:sp>
        <p:nvSpPr>
          <p:cNvPr id="142345" name="Rectangle 9"/>
          <p:cNvSpPr>
            <a:spLocks noChangeArrowheads="1"/>
          </p:cNvSpPr>
          <p:nvPr/>
        </p:nvSpPr>
        <p:spPr bwMode="auto">
          <a:xfrm>
            <a:off x="179388" y="4392613"/>
            <a:ext cx="7207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42346" name="Rectangle 10"/>
          <p:cNvSpPr>
            <a:spLocks noChangeArrowheads="1"/>
          </p:cNvSpPr>
          <p:nvPr/>
        </p:nvSpPr>
        <p:spPr bwMode="auto">
          <a:xfrm>
            <a:off x="900113" y="4387850"/>
            <a:ext cx="720725" cy="720725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42347" name="Rectangle 11"/>
          <p:cNvSpPr>
            <a:spLocks noChangeArrowheads="1"/>
          </p:cNvSpPr>
          <p:nvPr/>
        </p:nvSpPr>
        <p:spPr bwMode="auto">
          <a:xfrm>
            <a:off x="179388" y="2952750"/>
            <a:ext cx="7207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900113" y="2952750"/>
            <a:ext cx="7207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179388" y="3673475"/>
            <a:ext cx="7207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42350" name="Rectangle 14"/>
          <p:cNvSpPr>
            <a:spLocks noChangeArrowheads="1"/>
          </p:cNvSpPr>
          <p:nvPr/>
        </p:nvSpPr>
        <p:spPr bwMode="auto">
          <a:xfrm>
            <a:off x="900113" y="3673475"/>
            <a:ext cx="7207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42351" name="Line 15"/>
          <p:cNvSpPr>
            <a:spLocks noChangeShapeType="1"/>
          </p:cNvSpPr>
          <p:nvPr/>
        </p:nvSpPr>
        <p:spPr bwMode="auto">
          <a:xfrm>
            <a:off x="1547813" y="4897438"/>
            <a:ext cx="360362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52" name="Rectangle 16"/>
          <p:cNvSpPr>
            <a:spLocks noChangeArrowheads="1"/>
          </p:cNvSpPr>
          <p:nvPr/>
        </p:nvSpPr>
        <p:spPr bwMode="auto">
          <a:xfrm>
            <a:off x="1836738" y="4968875"/>
            <a:ext cx="863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1cm</a:t>
            </a:r>
            <a:r>
              <a:rPr lang="en-US" sz="2800" baseline="30000">
                <a:solidFill>
                  <a:srgbClr val="FF3300"/>
                </a:solidFill>
                <a:latin typeface="Times New Roman" pitchFamily="18" charset="0"/>
              </a:rPr>
              <a:t>2</a:t>
            </a:r>
            <a:endParaRPr lang="vi-VN" sz="28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42353" name="Rectangle 17"/>
          <p:cNvSpPr>
            <a:spLocks noChangeArrowheads="1"/>
          </p:cNvSpPr>
          <p:nvPr/>
        </p:nvSpPr>
        <p:spPr bwMode="auto">
          <a:xfrm>
            <a:off x="1763713" y="2881313"/>
            <a:ext cx="23749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FontTx/>
              <a:buChar char="•"/>
            </a:pPr>
            <a:r>
              <a:rPr lang="vi-VN" sz="2800">
                <a:latin typeface="Arial" pitchFamily="34" charset="0"/>
              </a:rPr>
              <a:t>Hình A gồm</a:t>
            </a:r>
            <a:r>
              <a:rPr lang="vi-VN" sz="2800">
                <a:solidFill>
                  <a:srgbClr val="FF3300"/>
                </a:solidFill>
                <a:latin typeface="Arial" pitchFamily="34" charset="0"/>
              </a:rPr>
              <a:t> </a:t>
            </a:r>
          </a:p>
          <a:p>
            <a:pPr eaLnBrk="1" hangingPunct="1"/>
            <a:r>
              <a:rPr lang="vi-VN" sz="2800">
                <a:solidFill>
                  <a:srgbClr val="FF3300"/>
                </a:solidFill>
                <a:latin typeface="Arial" pitchFamily="34" charset="0"/>
              </a:rPr>
              <a:t>ô vuông</a:t>
            </a:r>
          </a:p>
        </p:txBody>
      </p:sp>
      <p:sp>
        <p:nvSpPr>
          <p:cNvPr id="142354" name="Rectangle 18"/>
          <p:cNvSpPr>
            <a:spLocks noChangeArrowheads="1"/>
          </p:cNvSpPr>
          <p:nvPr/>
        </p:nvSpPr>
        <p:spPr bwMode="auto">
          <a:xfrm>
            <a:off x="3059113" y="3167063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  </a:t>
            </a:r>
            <a:r>
              <a:rPr lang="en-US" sz="2800">
                <a:solidFill>
                  <a:srgbClr val="FF3300"/>
                </a:solidFill>
                <a:latin typeface="Arial" pitchFamily="34" charset="0"/>
              </a:rPr>
              <a:t>1cm</a:t>
            </a:r>
            <a:r>
              <a:rPr lang="en-US" sz="2800" baseline="30000">
                <a:solidFill>
                  <a:srgbClr val="FF3300"/>
                </a:solidFill>
                <a:latin typeface="Arial" pitchFamily="34" charset="0"/>
              </a:rPr>
              <a:t>2</a:t>
            </a:r>
            <a:endParaRPr lang="vi-VN" sz="280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1763713" y="3733800"/>
            <a:ext cx="33115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800">
              <a:latin typeface="Times New Roman" pitchFamily="18" charset="0"/>
            </a:endParaRPr>
          </a:p>
        </p:txBody>
      </p:sp>
      <p:sp>
        <p:nvSpPr>
          <p:cNvPr id="142356" name="Rectangle 20"/>
          <p:cNvSpPr>
            <a:spLocks noChangeArrowheads="1"/>
          </p:cNvSpPr>
          <p:nvPr/>
        </p:nvSpPr>
        <p:spPr bwMode="auto">
          <a:xfrm>
            <a:off x="4572000" y="4391025"/>
            <a:ext cx="7207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42357" name="Rectangle 21"/>
          <p:cNvSpPr>
            <a:spLocks noChangeArrowheads="1"/>
          </p:cNvSpPr>
          <p:nvPr/>
        </p:nvSpPr>
        <p:spPr bwMode="auto">
          <a:xfrm>
            <a:off x="6011863" y="4391025"/>
            <a:ext cx="7207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42358" name="Rectangle 22"/>
          <p:cNvSpPr>
            <a:spLocks noChangeArrowheads="1"/>
          </p:cNvSpPr>
          <p:nvPr/>
        </p:nvSpPr>
        <p:spPr bwMode="auto">
          <a:xfrm>
            <a:off x="5292725" y="4391025"/>
            <a:ext cx="7207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42359" name="Rectangle 23"/>
          <p:cNvSpPr>
            <a:spLocks noChangeArrowheads="1"/>
          </p:cNvSpPr>
          <p:nvPr/>
        </p:nvSpPr>
        <p:spPr bwMode="auto">
          <a:xfrm>
            <a:off x="5292725" y="3671888"/>
            <a:ext cx="7207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42360" name="Rectangle 24"/>
          <p:cNvSpPr>
            <a:spLocks noChangeArrowheads="1"/>
          </p:cNvSpPr>
          <p:nvPr/>
        </p:nvSpPr>
        <p:spPr bwMode="auto">
          <a:xfrm>
            <a:off x="4572000" y="3671888"/>
            <a:ext cx="7207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42361" name="Rectangle 25"/>
          <p:cNvSpPr>
            <a:spLocks noChangeArrowheads="1"/>
          </p:cNvSpPr>
          <p:nvPr/>
        </p:nvSpPr>
        <p:spPr bwMode="auto">
          <a:xfrm>
            <a:off x="6445250" y="2879725"/>
            <a:ext cx="23749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FontTx/>
              <a:buChar char="•"/>
            </a:pPr>
            <a:r>
              <a:rPr lang="vi-VN" sz="2800">
                <a:latin typeface="Times New Roman" pitchFamily="18" charset="0"/>
              </a:rPr>
              <a:t>Hình B gồm</a:t>
            </a:r>
            <a:r>
              <a:rPr lang="vi-VN" sz="2800">
                <a:solidFill>
                  <a:srgbClr val="FF3300"/>
                </a:solidFill>
                <a:latin typeface="Times New Roman" pitchFamily="18" charset="0"/>
              </a:rPr>
              <a:t>... </a:t>
            </a:r>
          </a:p>
          <a:p>
            <a:pPr eaLnBrk="1" hangingPunct="1"/>
            <a:r>
              <a:rPr lang="vi-VN" sz="2800">
                <a:solidFill>
                  <a:srgbClr val="FF3300"/>
                </a:solidFill>
                <a:latin typeface="Times New Roman" pitchFamily="18" charset="0"/>
              </a:rPr>
              <a:t>ô vuông</a:t>
            </a:r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 1 cm</a:t>
            </a:r>
            <a:r>
              <a:rPr lang="en-US" sz="2800" baseline="30000">
                <a:solidFill>
                  <a:srgbClr val="FF3300"/>
                </a:solidFill>
                <a:latin typeface="Times New Roman" pitchFamily="18" charset="0"/>
              </a:rPr>
              <a:t>2</a:t>
            </a:r>
            <a:endParaRPr lang="vi-VN" sz="28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42362" name="Rectangle 26"/>
          <p:cNvSpPr>
            <a:spLocks noChangeArrowheads="1"/>
          </p:cNvSpPr>
          <p:nvPr/>
        </p:nvSpPr>
        <p:spPr bwMode="auto">
          <a:xfrm>
            <a:off x="6415088" y="3700463"/>
            <a:ext cx="241141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FontTx/>
              <a:buChar char="•"/>
            </a:pPr>
            <a:r>
              <a:rPr lang="en-US" sz="2800">
                <a:latin typeface="Times New Roman" pitchFamily="18" charset="0"/>
              </a:rPr>
              <a:t>Di</a:t>
            </a:r>
            <a:r>
              <a:rPr lang="vi-VN" sz="2800">
                <a:latin typeface="Times New Roman" pitchFamily="18" charset="0"/>
              </a:rPr>
              <a:t>ện tích hình B</a:t>
            </a:r>
          </a:p>
          <a:p>
            <a:pPr eaLnBrk="1" hangingPunct="1"/>
            <a:r>
              <a:rPr lang="vi-VN" sz="2800">
                <a:latin typeface="Times New Roman" pitchFamily="18" charset="0"/>
              </a:rPr>
              <a:t>bằng</a:t>
            </a:r>
            <a:r>
              <a:rPr lang="vi-VN" sz="2800">
                <a:solidFill>
                  <a:srgbClr val="FF3300"/>
                </a:solidFill>
                <a:latin typeface="Times New Roman" pitchFamily="18" charset="0"/>
              </a:rPr>
              <a:t>...</a:t>
            </a:r>
          </a:p>
        </p:txBody>
      </p:sp>
      <p:sp>
        <p:nvSpPr>
          <p:cNvPr id="142363" name="Rectangle 27"/>
          <p:cNvSpPr>
            <a:spLocks noChangeArrowheads="1"/>
          </p:cNvSpPr>
          <p:nvPr/>
        </p:nvSpPr>
        <p:spPr bwMode="auto">
          <a:xfrm>
            <a:off x="5292725" y="5183188"/>
            <a:ext cx="7207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vi-VN" sz="1800">
                <a:latin typeface="Times New Roman" pitchFamily="18" charset="0"/>
              </a:rPr>
              <a:t>B</a:t>
            </a:r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9396413" y="3887788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>
                <a:latin typeface="Times New Roman" pitchFamily="18" charset="0"/>
              </a:rPr>
              <a:t>5</a:t>
            </a:r>
            <a:endParaRPr lang="vi-VN" sz="3200">
              <a:latin typeface="Times New Roman" pitchFamily="18" charset="0"/>
            </a:endParaRP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-900113" y="1989138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latin typeface="Times New Roman" pitchFamily="18" charset="0"/>
              </a:rPr>
              <a:t>6</a:t>
            </a:r>
            <a:endParaRPr lang="vi-VN" sz="2800">
              <a:latin typeface="Times New Roman" pitchFamily="18" charset="0"/>
            </a:endParaRP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8243888" y="2590800"/>
            <a:ext cx="900112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32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142367" name="Rectangle 31"/>
          <p:cNvSpPr>
            <a:spLocks noChangeArrowheads="1"/>
          </p:cNvSpPr>
          <p:nvPr/>
        </p:nvSpPr>
        <p:spPr bwMode="auto">
          <a:xfrm>
            <a:off x="3563938" y="2706688"/>
            <a:ext cx="7207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CC3300"/>
                </a:solidFill>
                <a:latin typeface="Times New Roman" pitchFamily="18" charset="0"/>
              </a:rPr>
              <a:t>   6</a:t>
            </a:r>
            <a:endParaRPr lang="vi-VN" sz="32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9324975" y="3167063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>
                <a:latin typeface="Times New Roman" pitchFamily="18" charset="0"/>
              </a:rPr>
              <a:t>4</a:t>
            </a:r>
            <a:endParaRPr lang="vi-VN" sz="3200">
              <a:latin typeface="Times New Roman" pitchFamily="18" charset="0"/>
            </a:endParaRPr>
          </a:p>
        </p:txBody>
      </p:sp>
      <p:sp>
        <p:nvSpPr>
          <p:cNvPr id="142369" name="Rectangle 33"/>
          <p:cNvSpPr>
            <a:spLocks noChangeArrowheads="1"/>
          </p:cNvSpPr>
          <p:nvPr/>
        </p:nvSpPr>
        <p:spPr bwMode="auto">
          <a:xfrm>
            <a:off x="7337425" y="3810000"/>
            <a:ext cx="86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FF3300"/>
                </a:solidFill>
                <a:latin typeface="Times New Roman" pitchFamily="18" charset="0"/>
              </a:rPr>
              <a:t>6 cm</a:t>
            </a:r>
            <a:r>
              <a:rPr lang="en-US" sz="3200" baseline="30000">
                <a:solidFill>
                  <a:srgbClr val="FF3300"/>
                </a:solidFill>
                <a:latin typeface="Times New Roman" pitchFamily="18" charset="0"/>
              </a:rPr>
              <a:t>2</a:t>
            </a:r>
            <a:endParaRPr lang="vi-VN" sz="32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42370" name="Rectangle 34"/>
          <p:cNvSpPr>
            <a:spLocks noChangeArrowheads="1"/>
          </p:cNvSpPr>
          <p:nvPr/>
        </p:nvSpPr>
        <p:spPr bwMode="auto">
          <a:xfrm>
            <a:off x="1752600" y="3733800"/>
            <a:ext cx="2514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latin typeface="Arial" pitchFamily="34" charset="0"/>
              </a:rPr>
              <a:t>Diện tích hình A</a:t>
            </a:r>
          </a:p>
          <a:p>
            <a:pPr algn="ctr" eaLnBrk="1" hangingPunct="1"/>
            <a:r>
              <a:rPr lang="en-US" sz="2800">
                <a:latin typeface="Arial" pitchFamily="34" charset="0"/>
              </a:rPr>
              <a:t> bằng</a:t>
            </a:r>
            <a:r>
              <a:rPr lang="en-US" sz="2800">
                <a:solidFill>
                  <a:srgbClr val="FF3300"/>
                </a:solidFill>
                <a:latin typeface="Arial" pitchFamily="34" charset="0"/>
              </a:rPr>
              <a:t> 6 cm</a:t>
            </a:r>
            <a:r>
              <a:rPr lang="en-US" sz="2800" baseline="30000">
                <a:solidFill>
                  <a:srgbClr val="FF3300"/>
                </a:solidFill>
                <a:latin typeface="Arial" pitchFamily="34" charset="0"/>
              </a:rPr>
              <a:t>2</a:t>
            </a:r>
            <a:endParaRPr lang="vi-VN" sz="2800">
              <a:solidFill>
                <a:srgbClr val="FF3300"/>
              </a:solidFill>
              <a:latin typeface="Arial" pitchFamily="34" charset="0"/>
            </a:endParaRPr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9906000" y="2790825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latin typeface="Times New Roman" pitchFamily="18" charset="0"/>
              </a:rPr>
              <a:t>6</a:t>
            </a:r>
            <a:endParaRPr lang="vi-VN" sz="2800">
              <a:latin typeface="Times New Roman" pitchFamily="18" charset="0"/>
            </a:endParaRPr>
          </a:p>
        </p:txBody>
      </p:sp>
      <p:sp>
        <p:nvSpPr>
          <p:cNvPr id="16420" name="Line 36"/>
          <p:cNvSpPr>
            <a:spLocks noChangeShapeType="1"/>
          </p:cNvSpPr>
          <p:nvPr/>
        </p:nvSpPr>
        <p:spPr bwMode="auto">
          <a:xfrm>
            <a:off x="6011863" y="6884988"/>
            <a:ext cx="0" cy="1800225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73" name="Line 37"/>
          <p:cNvSpPr>
            <a:spLocks noChangeShapeType="1"/>
          </p:cNvSpPr>
          <p:nvPr/>
        </p:nvSpPr>
        <p:spPr bwMode="auto">
          <a:xfrm>
            <a:off x="2286000" y="20574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2374" name="Rectangle 38"/>
          <p:cNvSpPr>
            <a:spLocks noChangeArrowheads="1"/>
          </p:cNvSpPr>
          <p:nvPr/>
        </p:nvSpPr>
        <p:spPr bwMode="auto">
          <a:xfrm>
            <a:off x="8305800" y="2743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FF3300"/>
                </a:solidFill>
                <a:latin typeface="Times New Roman" pitchFamily="18" charset="0"/>
              </a:rPr>
              <a:t>  6 </a:t>
            </a:r>
            <a:endParaRPr lang="vi-VN" sz="320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4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4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4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4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4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42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4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42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42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4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4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14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142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142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4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4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14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14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14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14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4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14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14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142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animBg="1"/>
      <p:bldP spid="142339" grpId="0" animBg="1"/>
      <p:bldP spid="142344" grpId="0"/>
      <p:bldP spid="142345" grpId="0" animBg="1"/>
      <p:bldP spid="142346" grpId="0" animBg="1"/>
      <p:bldP spid="142347" grpId="0" animBg="1"/>
      <p:bldP spid="142348" grpId="0" animBg="1"/>
      <p:bldP spid="142349" grpId="0" animBg="1"/>
      <p:bldP spid="142350" grpId="0" animBg="1"/>
      <p:bldP spid="142351" grpId="0" animBg="1"/>
      <p:bldP spid="142352" grpId="0"/>
      <p:bldP spid="142353" grpId="0"/>
      <p:bldP spid="142354" grpId="0"/>
      <p:bldP spid="142356" grpId="0" animBg="1"/>
      <p:bldP spid="142357" grpId="0" animBg="1"/>
      <p:bldP spid="142358" grpId="0" animBg="1"/>
      <p:bldP spid="142359" grpId="0" animBg="1"/>
      <p:bldP spid="142360" grpId="0" animBg="1"/>
      <p:bldP spid="142361" grpId="0"/>
      <p:bldP spid="142362" grpId="0"/>
      <p:bldP spid="142363" grpId="0"/>
      <p:bldP spid="142367" grpId="0"/>
      <p:bldP spid="142370" grpId="0"/>
      <p:bldP spid="142373" grpId="0" animBg="1"/>
      <p:bldP spid="1423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900113" y="4348163"/>
            <a:ext cx="720725" cy="71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572000" y="2908300"/>
            <a:ext cx="720725" cy="71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0" y="1711325"/>
            <a:ext cx="70104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CC00"/>
                    </a:gs>
                    <a:gs pos="50000">
                      <a:schemeClr val="bg1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r>
              <a:rPr lang="vi-VN" sz="2800" dirty="0">
                <a:latin typeface="Arial" panose="020B0604020202020204" pitchFamily="34" charset="0"/>
              </a:rPr>
              <a:t>Bài tập </a:t>
            </a:r>
            <a:r>
              <a:rPr lang="en-US" sz="2800" dirty="0">
                <a:latin typeface="Arial" panose="020B0604020202020204" pitchFamily="34" charset="0"/>
              </a:rPr>
              <a:t>2</a:t>
            </a:r>
            <a:r>
              <a:rPr lang="vi-VN" sz="2800" dirty="0">
                <a:latin typeface="Arial" panose="020B0604020202020204" pitchFamily="34" charset="0"/>
              </a:rPr>
              <a:t>: </a:t>
            </a:r>
            <a:r>
              <a:rPr lang="en-US" sz="2800" dirty="0">
                <a:latin typeface="Arial" panose="020B0604020202020204" pitchFamily="34" charset="0"/>
              </a:rPr>
              <a:t>a) </a:t>
            </a:r>
            <a:r>
              <a:rPr lang="vi-VN" sz="2800" dirty="0">
                <a:latin typeface="Arial" panose="020B0604020202020204" pitchFamily="34" charset="0"/>
              </a:rPr>
              <a:t>Viết vào chỗ chấm </a:t>
            </a:r>
            <a:r>
              <a:rPr lang="en-US" sz="2800" dirty="0">
                <a:latin typeface="Arial" panose="020B0604020202020204" pitchFamily="34" charset="0"/>
              </a:rPr>
              <a:t>(</a:t>
            </a:r>
            <a:r>
              <a:rPr lang="vi-VN" sz="2800" dirty="0">
                <a:latin typeface="Arial" panose="020B0604020202020204" pitchFamily="34" charset="0"/>
              </a:rPr>
              <a:t>theo mẫu</a:t>
            </a:r>
            <a:r>
              <a:rPr lang="en-US" sz="2800" dirty="0">
                <a:latin typeface="Arial" panose="020B0604020202020204" pitchFamily="34" charset="0"/>
              </a:rPr>
              <a:t>):</a:t>
            </a:r>
            <a:r>
              <a:rPr lang="vi-VN" sz="28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2514600"/>
            <a:ext cx="4427538" cy="3125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538163" y="5138738"/>
            <a:ext cx="7207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Times New Roman" pitchFamily="18" charset="0"/>
              </a:rPr>
              <a:t>A</a:t>
            </a:r>
            <a:endParaRPr lang="vi-VN" sz="1800">
              <a:latin typeface="Times New Roman" pitchFamily="18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179388" y="4344988"/>
            <a:ext cx="7207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900113" y="4344988"/>
            <a:ext cx="720725" cy="711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79388" y="2905125"/>
            <a:ext cx="7207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900113" y="2909888"/>
            <a:ext cx="720725" cy="71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79388" y="3625850"/>
            <a:ext cx="7207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900113" y="3630613"/>
            <a:ext cx="720725" cy="71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547813" y="4848225"/>
            <a:ext cx="360362" cy="284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1836738" y="4924425"/>
            <a:ext cx="863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1cm</a:t>
            </a:r>
            <a:r>
              <a:rPr lang="en-US" sz="2800" baseline="30000">
                <a:solidFill>
                  <a:srgbClr val="FF3300"/>
                </a:solidFill>
                <a:latin typeface="Times New Roman" pitchFamily="18" charset="0"/>
              </a:rPr>
              <a:t>2</a:t>
            </a:r>
            <a:endParaRPr lang="vi-VN" sz="28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1763713" y="2838450"/>
            <a:ext cx="23749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FontTx/>
              <a:buChar char="•"/>
            </a:pPr>
            <a:r>
              <a:rPr lang="vi-VN" sz="2800">
                <a:latin typeface="Times New Roman" pitchFamily="18" charset="0"/>
              </a:rPr>
              <a:t>Hình A gồm</a:t>
            </a:r>
            <a:r>
              <a:rPr lang="vi-VN" sz="2800">
                <a:solidFill>
                  <a:srgbClr val="FF3300"/>
                </a:solidFill>
                <a:latin typeface="Times New Roman" pitchFamily="18" charset="0"/>
              </a:rPr>
              <a:t>.</a:t>
            </a:r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6</a:t>
            </a:r>
            <a:r>
              <a:rPr lang="vi-VN" sz="2800">
                <a:solidFill>
                  <a:srgbClr val="FF3300"/>
                </a:solidFill>
                <a:latin typeface="Times New Roman" pitchFamily="18" charset="0"/>
              </a:rPr>
              <a:t>. </a:t>
            </a:r>
          </a:p>
          <a:p>
            <a:pPr eaLnBrk="1" hangingPunct="1"/>
            <a:r>
              <a:rPr lang="vi-VN" sz="2800">
                <a:solidFill>
                  <a:srgbClr val="FF3300"/>
                </a:solidFill>
                <a:latin typeface="Times New Roman" pitchFamily="18" charset="0"/>
              </a:rPr>
              <a:t>ô vuông</a:t>
            </a:r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 1cm</a:t>
            </a:r>
            <a:r>
              <a:rPr lang="en-US" sz="2800" baseline="30000">
                <a:solidFill>
                  <a:srgbClr val="FF3300"/>
                </a:solidFill>
                <a:latin typeface="Times New Roman" pitchFamily="18" charset="0"/>
              </a:rPr>
              <a:t>2</a:t>
            </a:r>
            <a:endParaRPr lang="vi-VN" sz="28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3059113" y="3122613"/>
            <a:ext cx="863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8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1763713" y="3700463"/>
            <a:ext cx="331152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FontTx/>
              <a:buChar char="•"/>
            </a:pPr>
            <a:r>
              <a:rPr lang="en-US" sz="2800">
                <a:latin typeface="Times New Roman" pitchFamily="18" charset="0"/>
              </a:rPr>
              <a:t>Di</a:t>
            </a:r>
            <a:r>
              <a:rPr lang="vi-VN" sz="2800">
                <a:latin typeface="Times New Roman" pitchFamily="18" charset="0"/>
              </a:rPr>
              <a:t>ện tích hình A</a:t>
            </a:r>
          </a:p>
          <a:p>
            <a:pPr eaLnBrk="1" hangingPunct="1"/>
            <a:r>
              <a:rPr lang="vi-VN" sz="2800">
                <a:latin typeface="Times New Roman" pitchFamily="18" charset="0"/>
              </a:rPr>
              <a:t>bằng.</a:t>
            </a:r>
            <a:r>
              <a:rPr lang="en-US" sz="2800">
                <a:latin typeface="Times New Roman" pitchFamily="18" charset="0"/>
              </a:rPr>
              <a:t> 6cm</a:t>
            </a:r>
            <a:r>
              <a:rPr lang="en-US" sz="2800" baseline="30000">
                <a:latin typeface="Times New Roman" pitchFamily="18" charset="0"/>
              </a:rPr>
              <a:t>2</a:t>
            </a:r>
            <a:r>
              <a:rPr lang="vi-VN" sz="2800">
                <a:latin typeface="Times New Roman" pitchFamily="18" charset="0"/>
              </a:rPr>
              <a:t>..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4572000" y="4348163"/>
            <a:ext cx="720725" cy="71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6011863" y="4348163"/>
            <a:ext cx="720725" cy="71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5292725" y="4348163"/>
            <a:ext cx="720725" cy="71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5292725" y="3629025"/>
            <a:ext cx="720725" cy="71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4572000" y="3629025"/>
            <a:ext cx="720725" cy="71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6445250" y="2836863"/>
            <a:ext cx="23749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FontTx/>
              <a:buChar char="•"/>
            </a:pPr>
            <a:r>
              <a:rPr lang="vi-VN" sz="2800">
                <a:latin typeface="Times New Roman" pitchFamily="18" charset="0"/>
              </a:rPr>
              <a:t>Hình B gồm</a:t>
            </a:r>
            <a:r>
              <a:rPr lang="vi-VN" sz="2800">
                <a:solidFill>
                  <a:srgbClr val="FF3300"/>
                </a:solidFill>
                <a:latin typeface="Times New Roman" pitchFamily="18" charset="0"/>
              </a:rPr>
              <a:t>... </a:t>
            </a:r>
          </a:p>
          <a:p>
            <a:pPr eaLnBrk="1" hangingPunct="1"/>
            <a:r>
              <a:rPr lang="vi-VN" sz="2800">
                <a:solidFill>
                  <a:srgbClr val="FF3300"/>
                </a:solidFill>
                <a:latin typeface="Times New Roman" pitchFamily="18" charset="0"/>
              </a:rPr>
              <a:t>ô vuông</a:t>
            </a:r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 1 cm</a:t>
            </a:r>
            <a:r>
              <a:rPr lang="en-US" sz="2800" baseline="30000">
                <a:solidFill>
                  <a:srgbClr val="FF3300"/>
                </a:solidFill>
                <a:latin typeface="Times New Roman" pitchFamily="18" charset="0"/>
              </a:rPr>
              <a:t>2</a:t>
            </a:r>
            <a:endParaRPr lang="vi-VN" sz="28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6415088" y="3656013"/>
            <a:ext cx="2411412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FontTx/>
              <a:buChar char="•"/>
            </a:pPr>
            <a:r>
              <a:rPr lang="en-US" sz="2800">
                <a:latin typeface="Times New Roman" pitchFamily="18" charset="0"/>
              </a:rPr>
              <a:t>Di</a:t>
            </a:r>
            <a:r>
              <a:rPr lang="vi-VN" sz="2800">
                <a:latin typeface="Times New Roman" pitchFamily="18" charset="0"/>
              </a:rPr>
              <a:t>ện tích hình B</a:t>
            </a:r>
          </a:p>
          <a:p>
            <a:pPr eaLnBrk="1" hangingPunct="1"/>
            <a:r>
              <a:rPr lang="vi-VN" sz="2800">
                <a:latin typeface="Times New Roman" pitchFamily="18" charset="0"/>
              </a:rPr>
              <a:t>bằng</a:t>
            </a:r>
            <a:r>
              <a:rPr lang="vi-VN" sz="2800">
                <a:solidFill>
                  <a:srgbClr val="FF3300"/>
                </a:solidFill>
                <a:latin typeface="Times New Roman" pitchFamily="18" charset="0"/>
              </a:rPr>
              <a:t>...</a:t>
            </a:r>
          </a:p>
        </p:txBody>
      </p:sp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5292725" y="5137150"/>
            <a:ext cx="7207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vi-VN" sz="1800">
                <a:latin typeface="Times New Roman" pitchFamily="18" charset="0"/>
              </a:rPr>
              <a:t>B</a:t>
            </a:r>
          </a:p>
        </p:txBody>
      </p:sp>
      <p:sp>
        <p:nvSpPr>
          <p:cNvPr id="94236" name="Rectangle 28"/>
          <p:cNvSpPr>
            <a:spLocks noChangeArrowheads="1"/>
          </p:cNvSpPr>
          <p:nvPr/>
        </p:nvSpPr>
        <p:spPr bwMode="auto">
          <a:xfrm>
            <a:off x="0" y="5715000"/>
            <a:ext cx="8748713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latin typeface="Times New Roman" pitchFamily="18" charset="0"/>
              </a:rPr>
              <a:t>b) </a:t>
            </a:r>
            <a:r>
              <a:rPr lang="vi-VN" sz="2800">
                <a:latin typeface="Times New Roman" pitchFamily="18" charset="0"/>
              </a:rPr>
              <a:t>So sánh diện tích hình A với diện tích hình B.</a:t>
            </a:r>
          </a:p>
        </p:txBody>
      </p:sp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9396413" y="4221163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>
                <a:latin typeface="Times New Roman" pitchFamily="18" charset="0"/>
              </a:rPr>
              <a:t>5</a:t>
            </a:r>
            <a:endParaRPr lang="vi-VN" sz="3200">
              <a:latin typeface="Times New Roman" pitchFamily="18" charset="0"/>
            </a:endParaRPr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-900113" y="1989138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latin typeface="Times New Roman" pitchFamily="18" charset="0"/>
              </a:rPr>
              <a:t>6</a:t>
            </a:r>
            <a:endParaRPr lang="vi-VN" sz="2800">
              <a:latin typeface="Times New Roman" pitchFamily="18" charset="0"/>
            </a:endParaRPr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8243888" y="2590800"/>
            <a:ext cx="7207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CC3300"/>
                </a:solidFill>
                <a:latin typeface="Times New Roman" pitchFamily="18" charset="0"/>
              </a:rPr>
              <a:t>6</a:t>
            </a:r>
            <a:endParaRPr lang="vi-VN" sz="32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3581400" y="2667000"/>
            <a:ext cx="72072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32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9324975" y="3500438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>
                <a:latin typeface="Times New Roman" pitchFamily="18" charset="0"/>
              </a:rPr>
              <a:t>4</a:t>
            </a:r>
            <a:endParaRPr lang="vi-VN" sz="3200">
              <a:latin typeface="Times New Roman" pitchFamily="18" charset="0"/>
            </a:endParaRPr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7337425" y="3857625"/>
            <a:ext cx="8636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>
                <a:solidFill>
                  <a:srgbClr val="FF3300"/>
                </a:solidFill>
                <a:latin typeface="Times New Roman" pitchFamily="18" charset="0"/>
              </a:rPr>
              <a:t>6 cm</a:t>
            </a:r>
            <a:r>
              <a:rPr lang="en-US" sz="3200" baseline="30000">
                <a:solidFill>
                  <a:srgbClr val="FF3300"/>
                </a:solidFill>
                <a:latin typeface="Times New Roman" pitchFamily="18" charset="0"/>
              </a:rPr>
              <a:t>2</a:t>
            </a:r>
            <a:endParaRPr lang="vi-VN" sz="32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2195513" y="3914775"/>
            <a:ext cx="1655762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8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9901238" y="3141663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latin typeface="Times New Roman" pitchFamily="18" charset="0"/>
              </a:rPr>
              <a:t>6</a:t>
            </a:r>
            <a:endParaRPr lang="vi-VN" sz="2800">
              <a:latin typeface="Times New Roman" pitchFamily="18" charset="0"/>
            </a:endParaRPr>
          </a:p>
        </p:txBody>
      </p:sp>
      <p:sp>
        <p:nvSpPr>
          <p:cNvPr id="94245" name="Rectangle 37"/>
          <p:cNvSpPr>
            <a:spLocks noChangeArrowheads="1"/>
          </p:cNvSpPr>
          <p:nvPr/>
        </p:nvSpPr>
        <p:spPr bwMode="auto">
          <a:xfrm>
            <a:off x="0" y="5715000"/>
            <a:ext cx="8991600" cy="8382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800">
                <a:solidFill>
                  <a:srgbClr val="FF3300"/>
                </a:solidFill>
                <a:latin typeface="Times New Roman" panose="02020603050405020304" pitchFamily="18" charset="0"/>
              </a:rPr>
              <a:t>b) </a:t>
            </a:r>
            <a:r>
              <a:rPr lang="vi-VN" sz="2800">
                <a:solidFill>
                  <a:srgbClr val="FF3300"/>
                </a:solidFill>
                <a:latin typeface="Times New Roman" panose="02020603050405020304" pitchFamily="18" charset="0"/>
              </a:rPr>
              <a:t>Diện tích hình A bằng diện tích hình B.</a:t>
            </a:r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6011863" y="6884988"/>
            <a:ext cx="0" cy="1800225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3048000" y="2819400"/>
            <a:ext cx="1284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 sz="2800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4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36" grpId="0" animBg="1"/>
      <p:bldP spid="942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0" y="1412875"/>
            <a:ext cx="45720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CC00"/>
                    </a:gs>
                    <a:gs pos="50000">
                      <a:schemeClr val="bg1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r>
              <a:rPr lang="vi-VN" sz="3200" dirty="0">
                <a:latin typeface="Times New Roman" panose="02020603050405020304" pitchFamily="18" charset="0"/>
              </a:rPr>
              <a:t>Bài tập </a:t>
            </a:r>
            <a:r>
              <a:rPr lang="en-US" sz="3200" dirty="0">
                <a:latin typeface="Times New Roman" panose="02020603050405020304" pitchFamily="18" charset="0"/>
              </a:rPr>
              <a:t>3</a:t>
            </a:r>
            <a:r>
              <a:rPr lang="vi-VN" sz="3200" dirty="0">
                <a:latin typeface="Times New Roman" panose="02020603050405020304" pitchFamily="18" charset="0"/>
              </a:rPr>
              <a:t>: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</a:rPr>
              <a:t>Tính </a:t>
            </a:r>
            <a:r>
              <a:rPr lang="en-US" sz="3200" dirty="0">
                <a:latin typeface="Times New Roman" panose="02020603050405020304" pitchFamily="18" charset="0"/>
              </a:rPr>
              <a:t>( </a:t>
            </a:r>
            <a:r>
              <a:rPr lang="vi-VN" sz="3200" dirty="0">
                <a:latin typeface="Times New Roman" panose="02020603050405020304" pitchFamily="18" charset="0"/>
              </a:rPr>
              <a:t>theo mẫu</a:t>
            </a:r>
            <a:r>
              <a:rPr lang="en-US" sz="3200" dirty="0">
                <a:latin typeface="Arial" panose="020B0604020202020204" pitchFamily="34" charset="0"/>
              </a:rPr>
              <a:t>):</a:t>
            </a:r>
            <a:r>
              <a:rPr lang="vi-VN" sz="32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6514" name="Line 18"/>
          <p:cNvSpPr>
            <a:spLocks noChangeShapeType="1"/>
          </p:cNvSpPr>
          <p:nvPr/>
        </p:nvSpPr>
        <p:spPr bwMode="auto">
          <a:xfrm>
            <a:off x="1905000" y="19050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5029200" y="2133600"/>
            <a:ext cx="4114800" cy="3455988"/>
          </a:xfrm>
          <a:prstGeom prst="rect">
            <a:avLst/>
          </a:prstGeom>
          <a:solidFill>
            <a:schemeClr val="accent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2133600"/>
            <a:ext cx="4913313" cy="3455988"/>
          </a:xfrm>
          <a:prstGeom prst="rect">
            <a:avLst/>
          </a:prstGeom>
          <a:solidFill>
            <a:schemeClr val="accent1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0" y="1412875"/>
            <a:ext cx="45720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CC00"/>
                    </a:gs>
                    <a:gs pos="50000">
                      <a:schemeClr val="bg1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r>
              <a:rPr lang="vi-VN" sz="3200" dirty="0">
                <a:latin typeface="Times New Roman" panose="02020603050405020304" pitchFamily="18" charset="0"/>
              </a:rPr>
              <a:t>Bài tập </a:t>
            </a:r>
            <a:r>
              <a:rPr lang="en-US" sz="3200" dirty="0">
                <a:latin typeface="Times New Roman" panose="02020603050405020304" pitchFamily="18" charset="0"/>
              </a:rPr>
              <a:t>3</a:t>
            </a:r>
            <a:r>
              <a:rPr lang="vi-VN" sz="3200" dirty="0">
                <a:latin typeface="Times New Roman" panose="02020603050405020304" pitchFamily="18" charset="0"/>
              </a:rPr>
              <a:t>:</a:t>
            </a:r>
            <a:r>
              <a:rPr lang="en-US" sz="3200" dirty="0">
                <a:latin typeface="Arial" panose="020B0604020202020204" pitchFamily="34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</a:rPr>
              <a:t>Tính </a:t>
            </a:r>
            <a:r>
              <a:rPr lang="en-US" sz="3200" dirty="0">
                <a:latin typeface="Times New Roman" panose="02020603050405020304" pitchFamily="18" charset="0"/>
              </a:rPr>
              <a:t>( </a:t>
            </a:r>
            <a:r>
              <a:rPr lang="vi-VN" sz="3200" dirty="0">
                <a:latin typeface="Times New Roman" panose="02020603050405020304" pitchFamily="18" charset="0"/>
              </a:rPr>
              <a:t>theo mẫu</a:t>
            </a:r>
            <a:r>
              <a:rPr lang="en-US" sz="3200" dirty="0">
                <a:latin typeface="Arial" panose="020B0604020202020204" pitchFamily="34" charset="0"/>
              </a:rPr>
              <a:t>):</a:t>
            </a:r>
            <a:r>
              <a:rPr lang="vi-VN" sz="32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CCCC"/>
                    </a:gs>
                    <a:gs pos="50000">
                      <a:schemeClr val="bg1"/>
                    </a:gs>
                    <a:gs pos="100000">
                      <a:srgbClr val="FFCCC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vi-V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Đơn vị đo diện tích. Xăng-ti-mét vuông</a:t>
            </a: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0" y="2276475"/>
            <a:ext cx="5221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>
                <a:solidFill>
                  <a:srgbClr val="CC3300"/>
                </a:solidFill>
                <a:latin typeface="Arial" panose="020B0604020202020204" pitchFamily="34" charset="0"/>
              </a:rPr>
              <a:t>Mẫu</a:t>
            </a:r>
            <a:r>
              <a:rPr lang="en-US" sz="2800">
                <a:solidFill>
                  <a:srgbClr val="CC3300"/>
                </a:solidFill>
                <a:latin typeface="VNI-Times" pitchFamily="2" charset="0"/>
              </a:rPr>
              <a:t>: </a:t>
            </a:r>
            <a:r>
              <a:rPr lang="en-U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3 cm</a:t>
            </a:r>
            <a:r>
              <a:rPr lang="en-US" sz="2800" b="1" baseline="300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2 </a:t>
            </a:r>
            <a:r>
              <a:rPr lang="en-U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+ 5 cm</a:t>
            </a:r>
            <a:r>
              <a:rPr lang="en-US" sz="2800" b="1" baseline="300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2</a:t>
            </a:r>
            <a:r>
              <a:rPr lang="en-U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  =  8 cm</a:t>
            </a:r>
            <a:r>
              <a:rPr lang="en-US" sz="2800" b="1" baseline="300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2</a:t>
            </a:r>
            <a:endParaRPr lang="en-US" sz="2800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5075238" y="2276475"/>
            <a:ext cx="4392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latin typeface="VNI-Times" pitchFamily="2" charset="0"/>
              </a:rPr>
              <a:t>   </a:t>
            </a:r>
            <a:r>
              <a:rPr lang="en-U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3 cm</a:t>
            </a:r>
            <a:r>
              <a:rPr lang="en-US" sz="2800" b="1" baseline="300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2  </a:t>
            </a:r>
            <a:r>
              <a:rPr lang="en-U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x 2    =  6 cm</a:t>
            </a:r>
            <a:r>
              <a:rPr lang="en-US" sz="2800" b="1" baseline="300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NI-Times" pitchFamily="2" charset="0"/>
              </a:rPr>
              <a:t>2</a:t>
            </a:r>
            <a:endParaRPr lang="en-US" sz="2800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228600" y="3124200"/>
            <a:ext cx="4392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a) 18 cm</a:t>
            </a:r>
            <a:r>
              <a:rPr lang="en-US" sz="2800" baseline="30000">
                <a:latin typeface="Times New Roman" pitchFamily="18" charset="0"/>
              </a:rPr>
              <a:t>2</a:t>
            </a:r>
            <a:r>
              <a:rPr lang="en-US" sz="2800">
                <a:latin typeface="Times New Roman" pitchFamily="18" charset="0"/>
              </a:rPr>
              <a:t> + 26 cm</a:t>
            </a:r>
            <a:r>
              <a:rPr lang="en-US" sz="2800" baseline="30000">
                <a:latin typeface="Times New Roman" pitchFamily="18" charset="0"/>
              </a:rPr>
              <a:t>2  </a:t>
            </a:r>
            <a:r>
              <a:rPr lang="en-US" sz="2800">
                <a:latin typeface="Times New Roman" pitchFamily="18" charset="0"/>
              </a:rPr>
              <a:t>= </a:t>
            </a:r>
          </a:p>
        </p:txBody>
      </p:sp>
      <p:sp>
        <p:nvSpPr>
          <p:cNvPr id="123914" name="Text Box 10"/>
          <p:cNvSpPr txBox="1">
            <a:spLocks noChangeArrowheads="1"/>
          </p:cNvSpPr>
          <p:nvPr/>
        </p:nvSpPr>
        <p:spPr bwMode="auto">
          <a:xfrm>
            <a:off x="5181600" y="3054350"/>
            <a:ext cx="2846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b)  6 cm</a:t>
            </a:r>
            <a:r>
              <a:rPr lang="en-US" sz="2800" baseline="30000">
                <a:latin typeface="Times New Roman" pitchFamily="18" charset="0"/>
              </a:rPr>
              <a:t>2</a:t>
            </a:r>
            <a:r>
              <a:rPr lang="en-US" sz="2800">
                <a:latin typeface="Times New Roman" pitchFamily="18" charset="0"/>
              </a:rPr>
              <a:t>  x 4 </a:t>
            </a:r>
            <a:r>
              <a:rPr lang="en-US" sz="2800" baseline="30000">
                <a:latin typeface="Times New Roman" pitchFamily="18" charset="0"/>
              </a:rPr>
              <a:t>   </a:t>
            </a:r>
            <a:r>
              <a:rPr lang="en-US" sz="2800">
                <a:latin typeface="Times New Roman" pitchFamily="18" charset="0"/>
              </a:rPr>
              <a:t> = 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684213" y="4149725"/>
            <a:ext cx="3311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40 cm</a:t>
            </a:r>
            <a:r>
              <a:rPr lang="en-US" sz="2800" baseline="30000">
                <a:latin typeface="Times New Roman" pitchFamily="18" charset="0"/>
              </a:rPr>
              <a:t>2 </a:t>
            </a:r>
            <a:r>
              <a:rPr lang="en-US" sz="2800">
                <a:latin typeface="Times New Roman" pitchFamily="18" charset="0"/>
              </a:rPr>
              <a:t>– 17 cm</a:t>
            </a:r>
            <a:r>
              <a:rPr lang="en-US" sz="2800" baseline="30000">
                <a:latin typeface="Times New Roman" pitchFamily="18" charset="0"/>
              </a:rPr>
              <a:t>2 </a:t>
            </a:r>
            <a:r>
              <a:rPr lang="en-US" sz="2800">
                <a:latin typeface="Times New Roman" pitchFamily="18" charset="0"/>
              </a:rPr>
              <a:t> = </a:t>
            </a:r>
          </a:p>
        </p:txBody>
      </p:sp>
      <p:sp>
        <p:nvSpPr>
          <p:cNvPr id="123916" name="Text Box 12"/>
          <p:cNvSpPr txBox="1">
            <a:spLocks noChangeArrowheads="1"/>
          </p:cNvSpPr>
          <p:nvPr/>
        </p:nvSpPr>
        <p:spPr bwMode="auto">
          <a:xfrm>
            <a:off x="5486400" y="4076700"/>
            <a:ext cx="2543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32 cm</a:t>
            </a:r>
            <a:r>
              <a:rPr lang="en-US" sz="2800" baseline="30000">
                <a:latin typeface="Times New Roman" pitchFamily="18" charset="0"/>
              </a:rPr>
              <a:t>2  </a:t>
            </a:r>
            <a:r>
              <a:rPr lang="en-US" sz="2800">
                <a:latin typeface="Times New Roman" pitchFamily="18" charset="0"/>
              </a:rPr>
              <a:t>: 4 </a:t>
            </a:r>
            <a:r>
              <a:rPr lang="en-US" sz="2800" baseline="30000">
                <a:latin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</a:rPr>
              <a:t>  = </a:t>
            </a:r>
          </a:p>
        </p:txBody>
      </p:sp>
      <p:sp>
        <p:nvSpPr>
          <p:cNvPr id="123917" name="Text Box 13"/>
          <p:cNvSpPr txBox="1">
            <a:spLocks noChangeArrowheads="1"/>
          </p:cNvSpPr>
          <p:nvPr/>
        </p:nvSpPr>
        <p:spPr bwMode="auto">
          <a:xfrm>
            <a:off x="3505200" y="3124200"/>
            <a:ext cx="1511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44 cm</a:t>
            </a:r>
            <a:r>
              <a:rPr lang="en-US" sz="2800" baseline="30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3918" name="Text Box 14"/>
          <p:cNvSpPr txBox="1">
            <a:spLocks noChangeArrowheads="1"/>
          </p:cNvSpPr>
          <p:nvPr/>
        </p:nvSpPr>
        <p:spPr bwMode="auto">
          <a:xfrm>
            <a:off x="7524750" y="3048000"/>
            <a:ext cx="1511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3366FF"/>
                </a:solidFill>
                <a:latin typeface="Times New Roman" pitchFamily="18" charset="0"/>
              </a:rPr>
              <a:t>  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24 cm</a:t>
            </a:r>
            <a:r>
              <a:rPr lang="en-US" sz="2800" baseline="30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3919" name="Text Box 15"/>
          <p:cNvSpPr txBox="1">
            <a:spLocks noChangeArrowheads="1"/>
          </p:cNvSpPr>
          <p:nvPr/>
        </p:nvSpPr>
        <p:spPr bwMode="auto">
          <a:xfrm>
            <a:off x="3505200" y="4110038"/>
            <a:ext cx="1296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23 cm</a:t>
            </a:r>
            <a:r>
              <a:rPr lang="en-US" sz="2800" baseline="30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3920" name="Text Box 16"/>
          <p:cNvSpPr txBox="1">
            <a:spLocks noChangeArrowheads="1"/>
          </p:cNvSpPr>
          <p:nvPr/>
        </p:nvSpPr>
        <p:spPr bwMode="auto">
          <a:xfrm>
            <a:off x="7772400" y="4038600"/>
            <a:ext cx="1162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8 cm</a:t>
            </a:r>
            <a:r>
              <a:rPr lang="en-US" sz="2800" baseline="30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2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23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2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3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3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9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3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39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3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3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39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3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animBg="1"/>
      <p:bldP spid="123917" grpId="0"/>
      <p:bldP spid="123918" grpId="0"/>
      <p:bldP spid="123919" grpId="0"/>
      <p:bldP spid="1239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1111250"/>
            <a:ext cx="9144000" cy="57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vi-VN" sz="2800" dirty="0"/>
              <a:t>Kiểm tra bài cũ:</a:t>
            </a:r>
          </a:p>
        </p:txBody>
      </p:sp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1692275" y="3827463"/>
            <a:ext cx="5032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latin typeface="VNI-Times" pitchFamily="2" charset="0"/>
              </a:rPr>
              <a:t>P</a:t>
            </a:r>
            <a:endParaRPr lang="vi-VN" sz="2400" b="1">
              <a:latin typeface="VNI-Times" pitchFamily="2" charset="0"/>
            </a:endParaRPr>
          </a:p>
        </p:txBody>
      </p:sp>
      <p:sp>
        <p:nvSpPr>
          <p:cNvPr id="2127" name="Rectangle 79"/>
          <p:cNvSpPr>
            <a:spLocks noChangeArrowheads="1"/>
          </p:cNvSpPr>
          <p:nvPr/>
        </p:nvSpPr>
        <p:spPr bwMode="auto">
          <a:xfrm>
            <a:off x="6013450" y="3841750"/>
            <a:ext cx="5032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latin typeface="VNI-Times" pitchFamily="2" charset="0"/>
              </a:rPr>
              <a:t>Q</a:t>
            </a:r>
            <a:endParaRPr lang="vi-VN" sz="2400" b="1">
              <a:latin typeface="VNI-Times" pitchFamily="2" charset="0"/>
            </a:endParaRPr>
          </a:p>
        </p:txBody>
      </p:sp>
      <p:sp>
        <p:nvSpPr>
          <p:cNvPr id="2128" name="Rectangle 80"/>
          <p:cNvSpPr>
            <a:spLocks noChangeArrowheads="1"/>
          </p:cNvSpPr>
          <p:nvPr/>
        </p:nvSpPr>
        <p:spPr bwMode="auto">
          <a:xfrm>
            <a:off x="0" y="4259263"/>
            <a:ext cx="5076825" cy="792162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50000">
                <a:schemeClr val="bg1"/>
              </a:gs>
              <a:gs pos="100000">
                <a:srgbClr val="99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vi-VN" sz="2800"/>
              <a:t>Hình </a:t>
            </a:r>
            <a:r>
              <a:rPr lang="en-US" sz="2800" b="1">
                <a:latin typeface="VNI-Times" pitchFamily="2" charset="0"/>
              </a:rPr>
              <a:t>P</a:t>
            </a:r>
            <a:r>
              <a:rPr lang="vi-VN" sz="2800"/>
              <a:t> gồm bao nhiêu ô vuông ?</a:t>
            </a:r>
          </a:p>
        </p:txBody>
      </p:sp>
      <p:sp>
        <p:nvSpPr>
          <p:cNvPr id="2129" name="Rectangle 81"/>
          <p:cNvSpPr>
            <a:spLocks noChangeArrowheads="1"/>
          </p:cNvSpPr>
          <p:nvPr/>
        </p:nvSpPr>
        <p:spPr bwMode="auto">
          <a:xfrm>
            <a:off x="0" y="5051425"/>
            <a:ext cx="5076825" cy="792163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50000">
                <a:schemeClr val="bg1"/>
              </a:gs>
              <a:gs pos="100000">
                <a:srgbClr val="99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vi-VN" sz="2800"/>
              <a:t>Hình </a:t>
            </a:r>
            <a:r>
              <a:rPr lang="en-US" sz="2800" b="1">
                <a:latin typeface="VNI-Times" pitchFamily="2" charset="0"/>
              </a:rPr>
              <a:t>Q</a:t>
            </a:r>
            <a:r>
              <a:rPr lang="vi-VN" sz="2800"/>
              <a:t> gồm bao nhiêu ô vuông ?</a:t>
            </a:r>
          </a:p>
        </p:txBody>
      </p:sp>
      <p:sp>
        <p:nvSpPr>
          <p:cNvPr id="2130" name="Rectangle 82"/>
          <p:cNvSpPr>
            <a:spLocks noChangeArrowheads="1"/>
          </p:cNvSpPr>
          <p:nvPr/>
        </p:nvSpPr>
        <p:spPr bwMode="auto">
          <a:xfrm>
            <a:off x="395288" y="5734050"/>
            <a:ext cx="9144000" cy="792163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50000">
                <a:schemeClr val="bg1"/>
              </a:gs>
              <a:gs pos="100000">
                <a:srgbClr val="99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vi-VN" sz="3200"/>
              <a:t>So sánh diện tích hình </a:t>
            </a:r>
            <a:r>
              <a:rPr lang="en-US" sz="3200" b="1">
                <a:latin typeface="VNI-Times" pitchFamily="2" charset="0"/>
              </a:rPr>
              <a:t>P</a:t>
            </a:r>
            <a:r>
              <a:rPr lang="vi-VN" sz="3200"/>
              <a:t> với diện tích hình </a:t>
            </a:r>
            <a:r>
              <a:rPr lang="en-US" sz="3200" b="1"/>
              <a:t>Q</a:t>
            </a:r>
            <a:r>
              <a:rPr lang="vi-VN" sz="3200"/>
              <a:t>?</a:t>
            </a:r>
          </a:p>
        </p:txBody>
      </p:sp>
      <p:sp>
        <p:nvSpPr>
          <p:cNvPr id="2131" name="Rectangle 83"/>
          <p:cNvSpPr>
            <a:spLocks noChangeArrowheads="1"/>
          </p:cNvSpPr>
          <p:nvPr/>
        </p:nvSpPr>
        <p:spPr bwMode="auto">
          <a:xfrm>
            <a:off x="5076825" y="4259263"/>
            <a:ext cx="4067175" cy="792162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50000">
                <a:schemeClr val="bg1"/>
              </a:gs>
              <a:gs pos="100000">
                <a:srgbClr val="99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vi-VN" sz="2800">
                <a:solidFill>
                  <a:srgbClr val="FF3300"/>
                </a:solidFill>
              </a:rPr>
              <a:t>Hình </a:t>
            </a:r>
            <a:r>
              <a:rPr lang="en-US" sz="2800">
                <a:solidFill>
                  <a:srgbClr val="FF3300"/>
                </a:solidFill>
                <a:latin typeface="VNI-Times" pitchFamily="2" charset="0"/>
              </a:rPr>
              <a:t>P</a:t>
            </a:r>
            <a:r>
              <a:rPr lang="vi-VN" sz="2800">
                <a:solidFill>
                  <a:srgbClr val="FF3300"/>
                </a:solidFill>
              </a:rPr>
              <a:t> gồm </a:t>
            </a:r>
            <a:r>
              <a:rPr lang="en-US" sz="2800">
                <a:solidFill>
                  <a:srgbClr val="FF3300"/>
                </a:solidFill>
              </a:rPr>
              <a:t>11</a:t>
            </a:r>
            <a:r>
              <a:rPr lang="vi-VN" sz="2800">
                <a:solidFill>
                  <a:srgbClr val="FF3300"/>
                </a:solidFill>
              </a:rPr>
              <a:t> ô vuông. </a:t>
            </a:r>
          </a:p>
        </p:txBody>
      </p:sp>
      <p:sp>
        <p:nvSpPr>
          <p:cNvPr id="2132" name="Rectangle 84"/>
          <p:cNvSpPr>
            <a:spLocks noChangeArrowheads="1"/>
          </p:cNvSpPr>
          <p:nvPr/>
        </p:nvSpPr>
        <p:spPr bwMode="auto">
          <a:xfrm>
            <a:off x="5075238" y="5051425"/>
            <a:ext cx="4068762" cy="792163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50000">
                <a:schemeClr val="bg1"/>
              </a:gs>
              <a:gs pos="100000">
                <a:srgbClr val="99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vi-VN" sz="2800">
                <a:solidFill>
                  <a:srgbClr val="FF3300"/>
                </a:solidFill>
              </a:rPr>
              <a:t>Hình </a:t>
            </a:r>
            <a:r>
              <a:rPr lang="en-US" sz="2800">
                <a:solidFill>
                  <a:srgbClr val="FF3300"/>
                </a:solidFill>
              </a:rPr>
              <a:t>Q</a:t>
            </a:r>
            <a:r>
              <a:rPr lang="vi-VN" sz="2800">
                <a:solidFill>
                  <a:srgbClr val="FF3300"/>
                </a:solidFill>
              </a:rPr>
              <a:t> gồm </a:t>
            </a:r>
            <a:r>
              <a:rPr lang="en-US" sz="2800">
                <a:solidFill>
                  <a:srgbClr val="FF3300"/>
                </a:solidFill>
              </a:rPr>
              <a:t>10</a:t>
            </a:r>
            <a:r>
              <a:rPr lang="vi-VN" sz="2800">
                <a:solidFill>
                  <a:srgbClr val="FF3300"/>
                </a:solidFill>
              </a:rPr>
              <a:t> ô vuông.</a:t>
            </a:r>
          </a:p>
        </p:txBody>
      </p:sp>
      <p:sp>
        <p:nvSpPr>
          <p:cNvPr id="2133" name="Rectangle 85"/>
          <p:cNvSpPr>
            <a:spLocks noChangeArrowheads="1"/>
          </p:cNvSpPr>
          <p:nvPr/>
        </p:nvSpPr>
        <p:spPr bwMode="auto">
          <a:xfrm>
            <a:off x="395288" y="5937250"/>
            <a:ext cx="9144000" cy="792163"/>
          </a:xfrm>
          <a:prstGeom prst="rect">
            <a:avLst/>
          </a:prstGeom>
          <a:gradFill rotWithShape="1">
            <a:gsLst>
              <a:gs pos="0">
                <a:srgbClr val="99CC00"/>
              </a:gs>
              <a:gs pos="50000">
                <a:schemeClr val="bg1"/>
              </a:gs>
              <a:gs pos="100000">
                <a:srgbClr val="99CC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vi-VN" sz="3200">
                <a:solidFill>
                  <a:srgbClr val="FF3300"/>
                </a:solidFill>
              </a:rPr>
              <a:t>Diện tích hình </a:t>
            </a:r>
            <a:r>
              <a:rPr lang="en-US" sz="3200" b="1">
                <a:solidFill>
                  <a:srgbClr val="FF3300"/>
                </a:solidFill>
                <a:latin typeface="VNI-Times" pitchFamily="2" charset="0"/>
              </a:rPr>
              <a:t>P</a:t>
            </a:r>
            <a:r>
              <a:rPr lang="vi-VN" sz="3200">
                <a:solidFill>
                  <a:srgbClr val="FF3300"/>
                </a:solidFill>
              </a:rPr>
              <a:t> </a:t>
            </a:r>
            <a:r>
              <a:rPr lang="en-US" sz="4000">
                <a:solidFill>
                  <a:srgbClr val="FF3300"/>
                </a:solidFill>
                <a:latin typeface="VNI-Times" pitchFamily="2" charset="0"/>
              </a:rPr>
              <a:t>lôùn</a:t>
            </a:r>
            <a:r>
              <a:rPr lang="vi-VN" sz="3600">
                <a:solidFill>
                  <a:srgbClr val="FF3300"/>
                </a:solidFill>
                <a:latin typeface="VNI-Times" pitchFamily="2" charset="0"/>
              </a:rPr>
              <a:t> </a:t>
            </a:r>
            <a:r>
              <a:rPr lang="vi-VN" sz="4000">
                <a:solidFill>
                  <a:srgbClr val="FF3300"/>
                </a:solidFill>
                <a:latin typeface="VNI-Times" pitchFamily="2" charset="0"/>
              </a:rPr>
              <a:t>hơn</a:t>
            </a:r>
            <a:r>
              <a:rPr lang="vi-VN" sz="3200">
                <a:solidFill>
                  <a:srgbClr val="FF3300"/>
                </a:solidFill>
              </a:rPr>
              <a:t> diện tích hình </a:t>
            </a:r>
            <a:r>
              <a:rPr lang="en-US" sz="3200" b="1">
                <a:solidFill>
                  <a:srgbClr val="FF3300"/>
                </a:solidFill>
              </a:rPr>
              <a:t>Q</a:t>
            </a:r>
            <a:r>
              <a:rPr lang="en-US" sz="3200">
                <a:solidFill>
                  <a:srgbClr val="FF3300"/>
                </a:solidFill>
              </a:rPr>
              <a:t>	</a:t>
            </a:r>
            <a:endParaRPr lang="vi-VN" sz="3200">
              <a:solidFill>
                <a:srgbClr val="FF3300"/>
              </a:solidFill>
            </a:endParaRPr>
          </a:p>
        </p:txBody>
      </p:sp>
      <p:sp>
        <p:nvSpPr>
          <p:cNvPr id="2255" name="Text Box 207"/>
          <p:cNvSpPr txBox="1">
            <a:spLocks noChangeArrowheads="1"/>
          </p:cNvSpPr>
          <p:nvPr/>
        </p:nvSpPr>
        <p:spPr bwMode="auto">
          <a:xfrm>
            <a:off x="1042988" y="1916113"/>
            <a:ext cx="3024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2354" name="Group 306"/>
          <p:cNvGraphicFramePr>
            <a:graphicFrameLocks noGrp="1"/>
          </p:cNvGraphicFramePr>
          <p:nvPr/>
        </p:nvGraphicFramePr>
        <p:xfrm>
          <a:off x="900113" y="1798638"/>
          <a:ext cx="2111375" cy="2072640"/>
        </p:xfrm>
        <a:graphic>
          <a:graphicData uri="http://schemas.openxmlformats.org/drawingml/2006/table">
            <a:tbl>
              <a:tblPr/>
              <a:tblGrid>
                <a:gridCol w="528637"/>
                <a:gridCol w="527050"/>
                <a:gridCol w="528638"/>
                <a:gridCol w="527050"/>
              </a:tblGrid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5" name="Text Box 307"/>
          <p:cNvSpPr txBox="1">
            <a:spLocks noChangeArrowheads="1"/>
          </p:cNvSpPr>
          <p:nvPr/>
        </p:nvSpPr>
        <p:spPr bwMode="auto">
          <a:xfrm>
            <a:off x="4500563" y="1773238"/>
            <a:ext cx="2735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2448" name="Group 400"/>
          <p:cNvGraphicFramePr>
            <a:graphicFrameLocks noGrp="1"/>
          </p:cNvGraphicFramePr>
          <p:nvPr/>
        </p:nvGraphicFramePr>
        <p:xfrm>
          <a:off x="5221288" y="1822450"/>
          <a:ext cx="2159000" cy="2085976"/>
        </p:xfrm>
        <a:graphic>
          <a:graphicData uri="http://schemas.openxmlformats.org/drawingml/2006/table">
            <a:tbl>
              <a:tblPr/>
              <a:tblGrid>
                <a:gridCol w="539750"/>
                <a:gridCol w="539750"/>
                <a:gridCol w="539750"/>
                <a:gridCol w="539750"/>
              </a:tblGrid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" grpId="0" animBg="1"/>
      <p:bldP spid="2131" grpId="0" animBg="1"/>
      <p:bldP spid="2132" grpId="0" animBg="1"/>
      <p:bldP spid="21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1111250"/>
            <a:ext cx="9144000" cy="57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vi-VN" sz="2800"/>
              <a:t>Kiểm tra bài cũ: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1042988" y="1916113"/>
            <a:ext cx="30241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5585" name="Text Box 49"/>
          <p:cNvSpPr txBox="1">
            <a:spLocks noChangeArrowheads="1"/>
          </p:cNvSpPr>
          <p:nvPr/>
        </p:nvSpPr>
        <p:spPr bwMode="auto">
          <a:xfrm>
            <a:off x="4500563" y="1773238"/>
            <a:ext cx="2735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5623" name="Oval 87"/>
          <p:cNvSpPr>
            <a:spLocks noChangeArrowheads="1"/>
          </p:cNvSpPr>
          <p:nvPr/>
        </p:nvSpPr>
        <p:spPr bwMode="auto">
          <a:xfrm>
            <a:off x="900113" y="2492375"/>
            <a:ext cx="3240087" cy="3024188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624" name="AutoShape 88"/>
          <p:cNvSpPr>
            <a:spLocks noChangeArrowheads="1"/>
          </p:cNvSpPr>
          <p:nvPr/>
        </p:nvSpPr>
        <p:spPr bwMode="auto">
          <a:xfrm>
            <a:off x="5940425" y="3306763"/>
            <a:ext cx="1871663" cy="15843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74 L -0.4724 -0.00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5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228600" y="2209800"/>
            <a:ext cx="2743200" cy="2514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3429000" y="1981200"/>
            <a:ext cx="5334000" cy="2895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4724400" y="2133600"/>
            <a:ext cx="2743200" cy="2514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29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animBg="1"/>
      <p:bldP spid="129028" grpId="1" animBg="1"/>
      <p:bldP spid="129032" grpId="0" animBg="1"/>
      <p:bldP spid="1290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latin typeface=".VnTime" pitchFamily="34" charset="0"/>
              </a:rPr>
              <a:t/>
            </a:r>
            <a:br>
              <a:rPr lang="en-US" sz="3600" dirty="0" smtClean="0">
                <a:latin typeface=".VnTime" pitchFamily="34" charset="0"/>
              </a:rPr>
            </a:br>
            <a:r>
              <a:rPr lang="en-US" sz="3600" dirty="0" err="1" smtClean="0">
                <a:latin typeface="Times New Roman" pitchFamily="18" charset="0"/>
              </a:rPr>
              <a:t>Toán</a:t>
            </a:r>
            <a:endParaRPr lang="en-US" sz="3600" dirty="0" smtClean="0">
              <a:latin typeface="Times New Roman" pitchFamily="18" charset="0"/>
            </a:endParaRP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381000" y="533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2133600" y="1905000"/>
            <a:ext cx="4953000" cy="2819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3505200" y="2286000"/>
            <a:ext cx="2209800" cy="2057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611188" y="1714500"/>
            <a:ext cx="863600" cy="804863"/>
          </a:xfrm>
          <a:prstGeom prst="rect">
            <a:avLst/>
          </a:prstGeom>
          <a:solidFill>
            <a:srgbClr val="FF3300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800">
              <a:solidFill>
                <a:srgbClr val="FF3300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4508500"/>
            <a:ext cx="9144000" cy="1008063"/>
          </a:xfrm>
          <a:prstGeom prst="rect">
            <a:avLst/>
          </a:prstGeom>
          <a:solidFill>
            <a:srgbClr val="99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>
                <a:solidFill>
                  <a:srgbClr val="0000FF"/>
                </a:solidFill>
              </a:rPr>
              <a:t>			</a:t>
            </a:r>
            <a:r>
              <a:rPr lang="vi-VN" sz="3200">
                <a:solidFill>
                  <a:srgbClr val="0000FF"/>
                </a:solidFill>
              </a:rPr>
              <a:t>Xăng-ti-mét vuông là gì ?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82625" y="4221163"/>
            <a:ext cx="8353425" cy="1411287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chemeClr val="bg1"/>
              </a:gs>
              <a:gs pos="100000">
                <a:srgbClr val="99FFCC"/>
              </a:gs>
            </a:gsLst>
            <a:lin ang="5400000" scaled="1"/>
          </a:gradFill>
          <a:ln w="38100" cmpd="dbl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Ghi</a:t>
            </a:r>
            <a:r>
              <a:rPr lang="en-US" sz="28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u="sng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nhôù</a:t>
            </a:r>
            <a:r>
              <a:rPr lang="en-US" sz="2800" b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: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vi-VN" sz="2800" b="1" dirty="0">
                <a:solidFill>
                  <a:srgbClr val="FF3300"/>
                </a:solidFill>
              </a:rPr>
              <a:t>Xăng-ti-mét vuông </a:t>
            </a:r>
            <a:endParaRPr lang="en-US" sz="2800" b="1" dirty="0">
              <a:solidFill>
                <a:srgbClr val="FF3300"/>
              </a:solidFill>
            </a:endParaRPr>
          </a:p>
          <a:p>
            <a:pPr algn="ctr"/>
            <a:r>
              <a:rPr lang="vi-VN" sz="2800" b="1" dirty="0">
                <a:solidFill>
                  <a:srgbClr val="FF3300"/>
                </a:solidFill>
              </a:rPr>
              <a:t>là diện tích hình vuông có cạnh dài </a:t>
            </a:r>
            <a:r>
              <a:rPr lang="en-US" sz="2800" b="1" dirty="0">
                <a:solidFill>
                  <a:srgbClr val="FF3300"/>
                </a:solidFill>
              </a:rPr>
              <a:t>1</a:t>
            </a:r>
            <a:r>
              <a:rPr lang="vi-VN" sz="2800" b="1" dirty="0">
                <a:solidFill>
                  <a:srgbClr val="FF3300"/>
                </a:solidFill>
              </a:rPr>
              <a:t> cm</a:t>
            </a:r>
          </a:p>
          <a:p>
            <a:endParaRPr lang="vi-VN" sz="2800" dirty="0">
              <a:solidFill>
                <a:srgbClr val="FF3300"/>
              </a:solidFill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1752600" y="1484313"/>
            <a:ext cx="7391401" cy="1512887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chemeClr val="bg1"/>
              </a:gs>
              <a:gs pos="100000">
                <a:srgbClr val="99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vi-VN" sz="2400" dirty="0"/>
              <a:t>Để đo diện tích </a:t>
            </a:r>
            <a:r>
              <a:rPr lang="en-US" sz="2400" dirty="0" err="1"/>
              <a:t>ta</a:t>
            </a:r>
            <a:r>
              <a:rPr lang="vi-VN" sz="2400" dirty="0"/>
              <a:t> dùng đơn vị đo diện tích</a:t>
            </a:r>
            <a:r>
              <a:rPr lang="en-US" sz="2400" dirty="0"/>
              <a:t>, </a:t>
            </a:r>
            <a:r>
              <a:rPr lang="en-US" sz="2400" dirty="0" err="1">
                <a:latin typeface="VNI-Times" pitchFamily="2" charset="0"/>
              </a:rPr>
              <a:t>chaúng</a:t>
            </a:r>
            <a:r>
              <a:rPr lang="en-US" sz="2400" dirty="0">
                <a:latin typeface="VNI-Times" pitchFamily="2" charset="0"/>
              </a:rPr>
              <a:t> </a:t>
            </a:r>
            <a:r>
              <a:rPr lang="en-US" sz="2400" dirty="0" err="1">
                <a:latin typeface="VNI-Times" pitchFamily="2" charset="0"/>
              </a:rPr>
              <a:t>haïn</a:t>
            </a:r>
            <a:r>
              <a:rPr lang="en-US" sz="2400" dirty="0"/>
              <a:t>:</a:t>
            </a:r>
            <a:endParaRPr lang="vi-VN" sz="2400" dirty="0"/>
          </a:p>
          <a:p>
            <a:r>
              <a:rPr lang="vi-VN" sz="2400" b="1" dirty="0"/>
              <a:t>xăng-ti-mét vuông</a:t>
            </a:r>
            <a:r>
              <a:rPr lang="en-US" sz="2400" b="1" dirty="0"/>
              <a:t>.</a:t>
            </a:r>
            <a:endParaRPr lang="vi-VN" sz="2400" b="1" dirty="0"/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0" y="3068638"/>
            <a:ext cx="9144000" cy="863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/>
              <a:t>	D</a:t>
            </a:r>
            <a:r>
              <a:rPr lang="vi-VN" sz="2800"/>
              <a:t>iện tích </a:t>
            </a:r>
            <a:r>
              <a:rPr lang="en-US" sz="2800"/>
              <a:t>h</a:t>
            </a:r>
            <a:r>
              <a:rPr lang="vi-VN" sz="2800"/>
              <a:t>ình vuông này  là </a:t>
            </a:r>
            <a:r>
              <a:rPr lang="en-US" sz="2800"/>
              <a:t>1 </a:t>
            </a:r>
            <a:r>
              <a:rPr lang="vi-VN" sz="2800"/>
              <a:t>xăng-ti-mét vuông</a:t>
            </a:r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612775" y="1719263"/>
            <a:ext cx="863600" cy="80486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800">
              <a:solidFill>
                <a:srgbClr val="FF3300"/>
              </a:solidFill>
            </a:endParaRPr>
          </a:p>
        </p:txBody>
      </p:sp>
      <p:pic>
        <p:nvPicPr>
          <p:cNvPr id="5155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463" y="4678363"/>
            <a:ext cx="8856662" cy="809625"/>
          </a:xfrm>
          <a:prstGeom prst="rect">
            <a:avLst/>
          </a:prstGeom>
          <a:noFill/>
        </p:spPr>
      </p:pic>
      <p:pic>
        <p:nvPicPr>
          <p:cNvPr id="5156" name="Picture 3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58775" y="1628775"/>
            <a:ext cx="949325" cy="8137525"/>
          </a:xfrm>
          <a:prstGeom prst="rect">
            <a:avLst/>
          </a:prstGeom>
          <a:noFill/>
        </p:spPr>
      </p:pic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625475" y="2465388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1 cm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-973138" y="1912938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1 cm</a:t>
            </a:r>
            <a:r>
              <a:rPr lang="en-US" sz="2000" b="1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278 L -0.00069 -0.3057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0.17708 0.00324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8" grpId="0" animBg="1"/>
      <p:bldP spid="5125" grpId="0" animBg="1"/>
      <p:bldP spid="5125" grpId="1" animBg="1"/>
      <p:bldP spid="5126" grpId="0" animBg="1"/>
      <p:bldP spid="5146" grpId="0" animBg="1"/>
      <p:bldP spid="5150" grpId="0" animBg="1"/>
      <p:bldP spid="5153" grpId="0" animBg="1"/>
      <p:bldP spid="5157" grpId="0"/>
      <p:bldP spid="51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611188" y="1714500"/>
            <a:ext cx="863600" cy="804863"/>
          </a:xfrm>
          <a:prstGeom prst="rect">
            <a:avLst/>
          </a:prstGeom>
          <a:solidFill>
            <a:srgbClr val="FF3300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800">
              <a:solidFill>
                <a:srgbClr val="FF3300"/>
              </a:solidFill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1966913" y="1484313"/>
            <a:ext cx="7177087" cy="1512887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chemeClr val="bg1"/>
              </a:gs>
              <a:gs pos="100000">
                <a:srgbClr val="99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</a:pPr>
            <a:r>
              <a:rPr lang="vi-VN" sz="2400"/>
              <a:t>Để đo diện tích </a:t>
            </a:r>
            <a:r>
              <a:rPr lang="en-US" sz="2400"/>
              <a:t>ta</a:t>
            </a:r>
            <a:r>
              <a:rPr lang="vi-VN" sz="2400"/>
              <a:t> dùng đơn vị đo diện tích</a:t>
            </a:r>
            <a:r>
              <a:rPr lang="en-US" sz="2400"/>
              <a:t>, </a:t>
            </a:r>
            <a:r>
              <a:rPr lang="en-US" sz="2400">
                <a:latin typeface="VNI-Times" pitchFamily="2" charset="0"/>
              </a:rPr>
              <a:t>chaúng haïn</a:t>
            </a:r>
            <a:r>
              <a:rPr lang="en-US" sz="2400"/>
              <a:t>:</a:t>
            </a:r>
            <a:endParaRPr lang="vi-VN" sz="2400"/>
          </a:p>
          <a:p>
            <a:r>
              <a:rPr lang="vi-VN" sz="2400" b="1"/>
              <a:t>xăng-ti-mét vuông</a:t>
            </a:r>
            <a:r>
              <a:rPr lang="en-US" sz="2400" b="1"/>
              <a:t>.</a:t>
            </a:r>
            <a:endParaRPr lang="vi-VN" sz="2400" b="1"/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0" y="836613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vi-VN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Đơn vị đo diện tích. Xăng-ti-mét vuông</a:t>
            </a: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612775" y="1719263"/>
            <a:ext cx="863600" cy="80486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800">
              <a:solidFill>
                <a:srgbClr val="FF3300"/>
              </a:solidFill>
            </a:endParaRP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625475" y="2465388"/>
            <a:ext cx="792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1 cm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633413" y="1916113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1 cm</a:t>
            </a:r>
            <a:r>
              <a:rPr lang="en-US" sz="2000" b="1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9647" name="Rectangle 15"/>
          <p:cNvSpPr>
            <a:spLocks noChangeArrowheads="1"/>
          </p:cNvSpPr>
          <p:nvPr/>
        </p:nvSpPr>
        <p:spPr bwMode="auto">
          <a:xfrm>
            <a:off x="7543800" y="4343400"/>
            <a:ext cx="1008063" cy="741363"/>
          </a:xfrm>
          <a:prstGeom prst="rect">
            <a:avLst/>
          </a:prstGeom>
          <a:solidFill>
            <a:srgbClr val="FFCCCC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>
                <a:solidFill>
                  <a:srgbClr val="FF3300"/>
                </a:solidFill>
              </a:rPr>
              <a:t>cm</a:t>
            </a:r>
            <a:endParaRPr lang="vi-VN" sz="4000">
              <a:solidFill>
                <a:schemeClr val="tx2"/>
              </a:solidFill>
            </a:endParaRPr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9324975" y="429260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/>
              <a:t>2</a:t>
            </a:r>
          </a:p>
        </p:txBody>
      </p:sp>
      <p:sp>
        <p:nvSpPr>
          <p:cNvPr id="69655" name="Rectangle 23"/>
          <p:cNvSpPr>
            <a:spLocks noChangeArrowheads="1"/>
          </p:cNvSpPr>
          <p:nvPr/>
        </p:nvSpPr>
        <p:spPr bwMode="auto">
          <a:xfrm>
            <a:off x="539750" y="4437063"/>
            <a:ext cx="6424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3200" b="1"/>
              <a:t>X</a:t>
            </a:r>
            <a:r>
              <a:rPr lang="vi-VN" sz="3200" b="1"/>
              <a:t>ăng-ti-mét vuông được viết tắt là:</a:t>
            </a:r>
          </a:p>
        </p:txBody>
      </p:sp>
      <p:sp>
        <p:nvSpPr>
          <p:cNvPr id="69656" name="Rectangle 24"/>
          <p:cNvSpPr>
            <a:spLocks noChangeArrowheads="1"/>
          </p:cNvSpPr>
          <p:nvPr/>
        </p:nvSpPr>
        <p:spPr bwMode="auto">
          <a:xfrm>
            <a:off x="468313" y="3246438"/>
            <a:ext cx="83518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vi-VN" sz="3200" b="1">
                <a:solidFill>
                  <a:srgbClr val="FF3300"/>
                </a:solidFill>
              </a:rPr>
              <a:t>Xăng-ti-mét vuông là diện tích hình vuông có cạnh dài </a:t>
            </a:r>
            <a:r>
              <a:rPr lang="en-US" sz="3200" b="1">
                <a:solidFill>
                  <a:srgbClr val="FF3300"/>
                </a:solidFill>
              </a:rPr>
              <a:t>1</a:t>
            </a:r>
            <a:r>
              <a:rPr lang="vi-VN" sz="3200" b="1">
                <a:solidFill>
                  <a:srgbClr val="FF3300"/>
                </a:solidFill>
              </a:rPr>
              <a:t> cm</a:t>
            </a:r>
            <a:r>
              <a:rPr lang="en-US" sz="3200" b="1">
                <a:solidFill>
                  <a:srgbClr val="FF3300"/>
                </a:solidFill>
              </a:rPr>
              <a:t>.</a:t>
            </a:r>
            <a:endParaRPr lang="vi-VN" sz="32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6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-0.13177 3.33333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96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7" grpId="0" animBg="1"/>
      <p:bldP spid="69654" grpId="0"/>
      <p:bldP spid="696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0" y="836613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vi-VN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Đơn vị đo diện tích. Xăng-ti-mét vuông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5292725" y="2852738"/>
            <a:ext cx="23034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cm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755650" y="2852738"/>
            <a:ext cx="23034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cm</a:t>
            </a: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2266950" y="2852738"/>
            <a:ext cx="936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/>
              <a:t>2</a:t>
            </a: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2627313" y="3235325"/>
            <a:ext cx="66246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latin typeface="VNI-Times" pitchFamily="2" charset="0"/>
              </a:rPr>
              <a:t>: xaêng-ti-meùt vuoâng</a:t>
            </a:r>
          </a:p>
        </p:txBody>
      </p:sp>
      <p:sp>
        <p:nvSpPr>
          <p:cNvPr id="67598" name="Rectangle 14"/>
          <p:cNvSpPr>
            <a:spLocks noChangeArrowheads="1"/>
          </p:cNvSpPr>
          <p:nvPr/>
        </p:nvSpPr>
        <p:spPr bwMode="auto">
          <a:xfrm>
            <a:off x="469900" y="2852738"/>
            <a:ext cx="5975350" cy="792162"/>
          </a:xfrm>
          <a:prstGeom prst="rect">
            <a:avLst/>
          </a:prstGeom>
          <a:gradFill rotWithShape="1">
            <a:gsLst>
              <a:gs pos="0">
                <a:srgbClr val="FFCCCC"/>
              </a:gs>
              <a:gs pos="50000">
                <a:srgbClr val="CCFFCC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vi-VN" sz="3200"/>
          </a:p>
          <a:p>
            <a:pPr>
              <a:spcBef>
                <a:spcPct val="20000"/>
              </a:spcBef>
            </a:pPr>
            <a:r>
              <a:rPr lang="vi-VN" sz="3200"/>
              <a:t>Năm xăng-ti-mét vuông :</a:t>
            </a:r>
          </a:p>
          <a:p>
            <a:endParaRPr lang="vi-VN" sz="3200"/>
          </a:p>
        </p:txBody>
      </p:sp>
      <p:sp>
        <p:nvSpPr>
          <p:cNvPr id="67599" name="Rectangle 15"/>
          <p:cNvSpPr>
            <a:spLocks noChangeArrowheads="1"/>
          </p:cNvSpPr>
          <p:nvPr/>
        </p:nvSpPr>
        <p:spPr bwMode="auto">
          <a:xfrm>
            <a:off x="6661150" y="2995613"/>
            <a:ext cx="16557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3300"/>
                </a:solidFill>
              </a:rPr>
              <a:t>5 cm</a:t>
            </a:r>
            <a:r>
              <a:rPr lang="en-US" sz="3600" baseline="30000">
                <a:solidFill>
                  <a:srgbClr val="FF3300"/>
                </a:solidFill>
              </a:rPr>
              <a:t>2</a:t>
            </a:r>
            <a:endParaRPr lang="vi-VN" sz="3600">
              <a:solidFill>
                <a:srgbClr val="FF3300"/>
              </a:solidFill>
            </a:endParaRPr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6732588" y="4030663"/>
            <a:ext cx="16557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/>
              <a:t>36 cm</a:t>
            </a:r>
            <a:r>
              <a:rPr lang="en-US" sz="3600" baseline="30000"/>
              <a:t>2</a:t>
            </a:r>
            <a:endParaRPr lang="vi-VN" sz="3600"/>
          </a:p>
        </p:txBody>
      </p:sp>
      <p:sp>
        <p:nvSpPr>
          <p:cNvPr id="67601" name="Rectangle 17"/>
          <p:cNvSpPr>
            <a:spLocks noChangeArrowheads="1"/>
          </p:cNvSpPr>
          <p:nvPr/>
        </p:nvSpPr>
        <p:spPr bwMode="auto">
          <a:xfrm>
            <a:off x="468313" y="3932238"/>
            <a:ext cx="5975350" cy="720725"/>
          </a:xfrm>
          <a:prstGeom prst="rect">
            <a:avLst/>
          </a:prstGeom>
          <a:gradFill rotWithShape="1">
            <a:gsLst>
              <a:gs pos="0">
                <a:srgbClr val="FFCCCC"/>
              </a:gs>
              <a:gs pos="50000">
                <a:schemeClr val="bg1"/>
              </a:gs>
              <a:gs pos="100000">
                <a:srgbClr val="FF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20000"/>
              </a:spcBef>
            </a:pPr>
            <a:endParaRPr lang="vi-VN" sz="3200"/>
          </a:p>
          <a:p>
            <a:pPr>
              <a:spcBef>
                <a:spcPct val="20000"/>
              </a:spcBef>
            </a:pPr>
            <a:r>
              <a:rPr lang="vi-VN" sz="3200">
                <a:solidFill>
                  <a:srgbClr val="CC3300"/>
                </a:solidFill>
              </a:rPr>
              <a:t>Ba mươi sáu xăng-ti-mét vuông :</a:t>
            </a:r>
          </a:p>
          <a:p>
            <a:endParaRPr lang="vi-VN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675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7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2" grpId="0"/>
      <p:bldP spid="67595" grpId="0"/>
      <p:bldP spid="67596" grpId="0" build="allAtOnce"/>
      <p:bldP spid="67596" grpId="1" build="allAtOnce"/>
      <p:bldP spid="67597" grpId="0"/>
      <p:bldP spid="67597" grpId="1"/>
      <p:bldP spid="67598" grpId="0" animBg="1"/>
      <p:bldP spid="67599" grpId="0"/>
      <p:bldP spid="67600" grpId="0"/>
      <p:bldP spid="676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2"/>
          <p:cNvSpPr>
            <a:spLocks noChangeArrowheads="1"/>
          </p:cNvSpPr>
          <p:nvPr/>
        </p:nvSpPr>
        <p:spPr bwMode="auto">
          <a:xfrm>
            <a:off x="107950" y="3370263"/>
            <a:ext cx="7200900" cy="739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4339" name="Rectangle 33"/>
          <p:cNvSpPr>
            <a:spLocks noChangeArrowheads="1"/>
          </p:cNvSpPr>
          <p:nvPr/>
        </p:nvSpPr>
        <p:spPr bwMode="auto">
          <a:xfrm>
            <a:off x="7315200" y="3370263"/>
            <a:ext cx="1676400" cy="739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/>
          </a:p>
        </p:txBody>
      </p:sp>
      <p:graphicFrame>
        <p:nvGraphicFramePr>
          <p:cNvPr id="30758" name="Group 38"/>
          <p:cNvGraphicFramePr>
            <a:graphicFrameLocks noGrp="1"/>
          </p:cNvGraphicFramePr>
          <p:nvPr/>
        </p:nvGraphicFramePr>
        <p:xfrm>
          <a:off x="115888" y="2643188"/>
          <a:ext cx="8875712" cy="3795714"/>
        </p:xfrm>
        <a:graphic>
          <a:graphicData uri="http://schemas.openxmlformats.org/drawingml/2006/table">
            <a:tbl>
              <a:tblPr/>
              <a:tblGrid>
                <a:gridCol w="7210425"/>
                <a:gridCol w="1665287"/>
              </a:tblGrid>
              <a:tr h="741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Đọc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Viết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0" name="Rectangle 22"/>
          <p:cNvSpPr>
            <a:spLocks noChangeArrowheads="1"/>
          </p:cNvSpPr>
          <p:nvPr/>
        </p:nvSpPr>
        <p:spPr bwMode="auto">
          <a:xfrm>
            <a:off x="73025" y="3386138"/>
            <a:ext cx="72358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3600">
                <a:latin typeface="Times New Roman" pitchFamily="18" charset="0"/>
              </a:rPr>
              <a:t>  </a:t>
            </a:r>
            <a:r>
              <a:rPr lang="vi-VN" sz="3600">
                <a:latin typeface="Times New Roman" pitchFamily="18" charset="0"/>
              </a:rPr>
              <a:t>Năm xăng-ti-mét vuông</a:t>
            </a:r>
          </a:p>
        </p:txBody>
      </p:sp>
      <p:sp>
        <p:nvSpPr>
          <p:cNvPr id="14361" name="Rectangle 23"/>
          <p:cNvSpPr>
            <a:spLocks noChangeArrowheads="1"/>
          </p:cNvSpPr>
          <p:nvPr/>
        </p:nvSpPr>
        <p:spPr bwMode="auto">
          <a:xfrm>
            <a:off x="73025" y="4251325"/>
            <a:ext cx="69135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3200">
                <a:latin typeface="Times New Roman" pitchFamily="18" charset="0"/>
              </a:rPr>
              <a:t>  </a:t>
            </a:r>
            <a:r>
              <a:rPr lang="vi-VN" sz="3200">
                <a:latin typeface="Times New Roman" pitchFamily="18" charset="0"/>
              </a:rPr>
              <a:t>Một trăm hai mươi xăng-ti-mét vuông </a:t>
            </a:r>
          </a:p>
        </p:txBody>
      </p:sp>
      <p:sp>
        <p:nvSpPr>
          <p:cNvPr id="14362" name="Rectangle 24"/>
          <p:cNvSpPr>
            <a:spLocks noChangeArrowheads="1"/>
          </p:cNvSpPr>
          <p:nvPr/>
        </p:nvSpPr>
        <p:spPr bwMode="auto">
          <a:xfrm>
            <a:off x="7381875" y="4962525"/>
            <a:ext cx="16557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latin typeface="Times New Roman" pitchFamily="18" charset="0"/>
              </a:rPr>
              <a:t>1500 cm</a:t>
            </a:r>
            <a:r>
              <a:rPr lang="en-US" sz="2800" baseline="30000">
                <a:latin typeface="Times New Roman" pitchFamily="18" charset="0"/>
              </a:rPr>
              <a:t>2</a:t>
            </a:r>
            <a:endParaRPr lang="vi-VN" sz="2800">
              <a:latin typeface="Times New Roman" pitchFamily="18" charset="0"/>
            </a:endParaRPr>
          </a:p>
        </p:txBody>
      </p:sp>
      <p:sp>
        <p:nvSpPr>
          <p:cNvPr id="14363" name="Rectangle 25"/>
          <p:cNvSpPr>
            <a:spLocks noChangeArrowheads="1"/>
          </p:cNvSpPr>
          <p:nvPr/>
        </p:nvSpPr>
        <p:spPr bwMode="auto">
          <a:xfrm>
            <a:off x="73025" y="5762625"/>
            <a:ext cx="70564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3200">
                <a:latin typeface="Times New Roman" pitchFamily="18" charset="0"/>
              </a:rPr>
              <a:t>  </a:t>
            </a:r>
            <a:r>
              <a:rPr lang="vi-VN" sz="3200">
                <a:latin typeface="Times New Roman" pitchFamily="18" charset="0"/>
              </a:rPr>
              <a:t>Mười nghìn xăng-ti-mét vuông </a:t>
            </a:r>
          </a:p>
        </p:txBody>
      </p:sp>
      <p:sp>
        <p:nvSpPr>
          <p:cNvPr id="14364" name="Rectangle 26"/>
          <p:cNvSpPr>
            <a:spLocks noChangeArrowheads="1"/>
          </p:cNvSpPr>
          <p:nvPr/>
        </p:nvSpPr>
        <p:spPr bwMode="auto">
          <a:xfrm>
            <a:off x="7391400" y="3429000"/>
            <a:ext cx="15382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 b="1">
                <a:solidFill>
                  <a:srgbClr val="FF3300"/>
                </a:solidFill>
                <a:latin typeface="Times New Roman" pitchFamily="18" charset="0"/>
              </a:rPr>
              <a:t>5 cm</a:t>
            </a:r>
            <a:r>
              <a:rPr lang="en-US" sz="3200" b="1" baseline="30000">
                <a:solidFill>
                  <a:srgbClr val="FF3300"/>
                </a:solidFill>
                <a:latin typeface="Times New Roman" pitchFamily="18" charset="0"/>
              </a:rPr>
              <a:t>2</a:t>
            </a:r>
            <a:endParaRPr lang="vi-VN" sz="32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4365" name="Rectangle 27"/>
          <p:cNvSpPr>
            <a:spLocks noChangeArrowheads="1"/>
          </p:cNvSpPr>
          <p:nvPr/>
        </p:nvSpPr>
        <p:spPr bwMode="auto">
          <a:xfrm>
            <a:off x="0" y="1409700"/>
            <a:ext cx="2124075" cy="6921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3200" dirty="0" smtClean="0">
                <a:latin typeface="Arial" pitchFamily="34" charset="0"/>
              </a:rPr>
              <a:t>2. </a:t>
            </a:r>
            <a:r>
              <a:rPr lang="en-US" sz="3200" dirty="0" err="1" smtClean="0">
                <a:latin typeface="Arial" pitchFamily="34" charset="0"/>
              </a:rPr>
              <a:t>Thực</a:t>
            </a:r>
            <a:r>
              <a:rPr lang="en-US" sz="3200" dirty="0" smtClean="0">
                <a:latin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</a:rPr>
              <a:t>hành</a:t>
            </a:r>
            <a:r>
              <a:rPr lang="en-US" sz="3200" dirty="0" smtClean="0">
                <a:latin typeface="Arial" pitchFamily="34" charset="0"/>
              </a:rPr>
              <a:t>:</a:t>
            </a:r>
            <a:endParaRPr lang="vi-VN" sz="3200" dirty="0">
              <a:latin typeface="Arial" pitchFamily="34" charset="0"/>
            </a:endParaRPr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0" y="2101850"/>
            <a:ext cx="44958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CC00"/>
                    </a:gs>
                    <a:gs pos="50000">
                      <a:schemeClr val="bg1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r>
              <a:rPr lang="vi-VN" sz="3200" dirty="0">
                <a:latin typeface="Times New Roman" panose="02020603050405020304" pitchFamily="18" charset="0"/>
              </a:rPr>
              <a:t>Bài tập </a:t>
            </a:r>
            <a:r>
              <a:rPr lang="en-US" sz="3200" dirty="0">
                <a:latin typeface="Times New Roman" panose="02020603050405020304" pitchFamily="18" charset="0"/>
              </a:rPr>
              <a:t>1</a:t>
            </a:r>
            <a:r>
              <a:rPr lang="vi-VN" sz="3200" dirty="0">
                <a:latin typeface="Times New Roman" panose="02020603050405020304" pitchFamily="18" charset="0"/>
              </a:rPr>
              <a:t>:</a:t>
            </a:r>
            <a:r>
              <a:rPr lang="vi-VN" sz="3200" dirty="0">
                <a:latin typeface="Arial" panose="020B0604020202020204" pitchFamily="34" charset="0"/>
              </a:rPr>
              <a:t> </a:t>
            </a:r>
            <a:endParaRPr lang="vi-VN" sz="3200" dirty="0">
              <a:latin typeface="Times New Roman" panose="02020603050405020304" pitchFamily="18" charset="0"/>
            </a:endParaRPr>
          </a:p>
        </p:txBody>
      </p:sp>
      <p:sp>
        <p:nvSpPr>
          <p:cNvPr id="14369" name="Rectangle 34"/>
          <p:cNvSpPr>
            <a:spLocks noChangeArrowheads="1"/>
          </p:cNvSpPr>
          <p:nvPr/>
        </p:nvSpPr>
        <p:spPr bwMode="auto">
          <a:xfrm>
            <a:off x="1763713" y="2108200"/>
            <a:ext cx="33131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vi-VN" sz="3200">
                <a:latin typeface="Times New Roman" pitchFamily="18" charset="0"/>
              </a:rPr>
              <a:t>Viết </a:t>
            </a:r>
            <a:r>
              <a:rPr lang="en-US" sz="3200">
                <a:latin typeface="Times New Roman" pitchFamily="18" charset="0"/>
              </a:rPr>
              <a:t>(</a:t>
            </a:r>
            <a:r>
              <a:rPr lang="vi-VN" sz="3200">
                <a:latin typeface="Times New Roman" pitchFamily="18" charset="0"/>
              </a:rPr>
              <a:t>theo mẫu</a:t>
            </a:r>
            <a:r>
              <a:rPr lang="en-US" sz="3200">
                <a:latin typeface="Times New Roman" pitchFamily="18" charset="0"/>
              </a:rPr>
              <a:t>):</a:t>
            </a:r>
            <a:r>
              <a:rPr lang="vi-VN" sz="1800">
                <a:latin typeface="Times New Roman" pitchFamily="18" charset="0"/>
              </a:rPr>
              <a:t> 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30755" name="Rectangle 35"/>
          <p:cNvSpPr>
            <a:spLocks noChangeArrowheads="1"/>
          </p:cNvSpPr>
          <p:nvPr/>
        </p:nvSpPr>
        <p:spPr bwMode="auto">
          <a:xfrm>
            <a:off x="7308850" y="4149725"/>
            <a:ext cx="16557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120 cm</a:t>
            </a:r>
            <a:r>
              <a:rPr lang="en-US" sz="2800" baseline="30000">
                <a:solidFill>
                  <a:srgbClr val="FF3300"/>
                </a:solidFill>
                <a:latin typeface="Times New Roman" pitchFamily="18" charset="0"/>
              </a:rPr>
              <a:t>2</a:t>
            </a:r>
            <a:endParaRPr lang="vi-VN" sz="28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7308850" y="5734050"/>
            <a:ext cx="16557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10 000 cm</a:t>
            </a:r>
            <a:r>
              <a:rPr lang="en-US" sz="2800" baseline="30000">
                <a:solidFill>
                  <a:srgbClr val="FF3300"/>
                </a:solidFill>
                <a:latin typeface="Times New Roman" pitchFamily="18" charset="0"/>
              </a:rPr>
              <a:t>2</a:t>
            </a:r>
            <a:endParaRPr lang="vi-VN" sz="28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-179388" y="4941888"/>
            <a:ext cx="70564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en-US" sz="3200">
                <a:latin typeface="Times New Roman" pitchFamily="18" charset="0"/>
              </a:rPr>
              <a:t>     </a:t>
            </a:r>
            <a:r>
              <a:rPr lang="vi-VN" sz="3200">
                <a:solidFill>
                  <a:srgbClr val="CC3300"/>
                </a:solidFill>
                <a:latin typeface="Times New Roman" pitchFamily="18" charset="0"/>
              </a:rPr>
              <a:t>Một nghìn năm trăm xăng-ti-mét vuông</a:t>
            </a:r>
            <a:r>
              <a:rPr lang="vi-VN" sz="3200">
                <a:latin typeface="Times New Roman" pitchFamily="18" charset="0"/>
              </a:rPr>
              <a:t> </a:t>
            </a:r>
          </a:p>
        </p:txBody>
      </p:sp>
      <p:sp>
        <p:nvSpPr>
          <p:cNvPr id="30760" name="Line 40"/>
          <p:cNvSpPr>
            <a:spLocks noChangeShapeType="1"/>
          </p:cNvSpPr>
          <p:nvPr/>
        </p:nvSpPr>
        <p:spPr bwMode="auto">
          <a:xfrm flipV="1">
            <a:off x="1981200" y="2590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5" grpId="0"/>
      <p:bldP spid="30756" grpId="0"/>
      <p:bldP spid="30757" grpId="0"/>
      <p:bldP spid="3076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450</Words>
  <Application>Microsoft Office PowerPoint</Application>
  <PresentationFormat>On-screen Show (4:3)</PresentationFormat>
  <Paragraphs>115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.VnTime</vt:lpstr>
      <vt:lpstr>Arial</vt:lpstr>
      <vt:lpstr>Calibri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 Toán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Adminis</cp:lastModifiedBy>
  <cp:revision>22</cp:revision>
  <dcterms:created xsi:type="dcterms:W3CDTF">2015-03-27T01:30:55Z</dcterms:created>
  <dcterms:modified xsi:type="dcterms:W3CDTF">2018-01-16T09:01:54Z</dcterms:modified>
</cp:coreProperties>
</file>